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76" r:id="rId7"/>
    <p:sldId id="262" r:id="rId8"/>
    <p:sldId id="271" r:id="rId9"/>
    <p:sldId id="273" r:id="rId10"/>
    <p:sldId id="264" r:id="rId11"/>
    <p:sldId id="265" r:id="rId12"/>
    <p:sldId id="266" r:id="rId13"/>
    <p:sldId id="272" r:id="rId14"/>
    <p:sldId id="275" r:id="rId15"/>
    <p:sldId id="267" r:id="rId16"/>
    <p:sldId id="268" r:id="rId17"/>
    <p:sldId id="269" r:id="rId18"/>
    <p:sldId id="274"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7/22/2019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7/22/2019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8000" b="-8000"/>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998617" y="4783017"/>
            <a:ext cx="8798717" cy="1376876"/>
          </a:xfrm>
          <a:noFill/>
          <a:ln>
            <a:noFill/>
          </a:ln>
        </p:spPr>
        <p:txBody>
          <a:bodyPr>
            <a:noAutofit/>
          </a:bodyPr>
          <a:lstStyle/>
          <a:p>
            <a:r>
              <a:rPr lang="en-IN" sz="4000" dirty="0" smtClean="0">
                <a:solidFill>
                  <a:schemeClr val="tx1">
                    <a:lumMod val="95000"/>
                    <a:lumOff val="5000"/>
                  </a:schemeClr>
                </a:solidFill>
                <a:latin typeface="Arial Rounded MT Bold" panose="020F0704030504030204" pitchFamily="34" charset="0"/>
              </a:rPr>
              <a:t>IMDB Exploratory Data Analysis</a:t>
            </a:r>
          </a:p>
          <a:p>
            <a:r>
              <a:rPr lang="en-IN" sz="2400" dirty="0" smtClean="0">
                <a:solidFill>
                  <a:schemeClr val="tx1">
                    <a:lumMod val="95000"/>
                    <a:lumOff val="5000"/>
                  </a:schemeClr>
                </a:solidFill>
                <a:latin typeface="Arial Rounded MT Bold" panose="020F0704030504030204" pitchFamily="34" charset="0"/>
              </a:rPr>
              <a:t>- Lakshmi Aravind</a:t>
            </a:r>
            <a:endParaRPr lang="en-US" sz="2400" dirty="0">
              <a:solidFill>
                <a:schemeClr val="tx1">
                  <a:lumMod val="95000"/>
                  <a:lumOff val="5000"/>
                </a:schemeClr>
              </a:solidFill>
              <a:latin typeface="Arial Rounded MT Bold" panose="020F0704030504030204" pitchFamily="34" charset="0"/>
            </a:endParaRPr>
          </a:p>
        </p:txBody>
      </p:sp>
      <p:grpSp>
        <p:nvGrpSpPr>
          <p:cNvPr id="8" name="Group 7"/>
          <p:cNvGrpSpPr/>
          <p:nvPr/>
        </p:nvGrpSpPr>
        <p:grpSpPr>
          <a:xfrm>
            <a:off x="3436526" y="-188191"/>
            <a:ext cx="5694118" cy="5547360"/>
            <a:chOff x="5613005" y="425764"/>
            <a:chExt cx="5694118" cy="5547360"/>
          </a:xfrm>
        </p:grpSpPr>
        <p:pic>
          <p:nvPicPr>
            <p:cNvPr id="4" name="Picture 3">
              <a:extLst>
                <a:ext uri="{FF2B5EF4-FFF2-40B4-BE49-F238E27FC236}">
                  <a16:creationId xmlns:a16="http://schemas.microsoft.com/office/drawing/2014/main" id="{16759F77-D8CC-43AC-9062-359966A607D8}"/>
                </a:ext>
              </a:extLst>
            </p:cNvPr>
            <p:cNvPicPr>
              <a:picLocks/>
            </p:cNvPicPr>
            <p:nvPr/>
          </p:nvPicPr>
          <p:blipFill rotWithShape="1">
            <a:blip r:embed="rId3"/>
            <a:srcRect l="30988" t="10333" r="48919" b="69137"/>
            <a:stretch/>
          </p:blipFill>
          <p:spPr>
            <a:xfrm>
              <a:off x="5613005" y="1223886"/>
              <a:ext cx="2926080" cy="2926080"/>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68489">
              <a:off x="5759763" y="425764"/>
              <a:ext cx="5547360" cy="5547360"/>
            </a:xfrm>
            <a:prstGeom prst="rect">
              <a:avLst/>
            </a:prstGeom>
          </p:spPr>
        </p:pic>
      </p:grpSp>
    </p:spTree>
    <p:extLst>
      <p:ext uri="{BB962C8B-B14F-4D97-AF65-F5344CB8AC3E}">
        <p14:creationId xmlns:p14="http://schemas.microsoft.com/office/powerpoint/2010/main" val="72640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4109" y="1574405"/>
            <a:ext cx="8708757" cy="954107"/>
          </a:xfrm>
          <a:prstGeom prst="rect">
            <a:avLst/>
          </a:prstGeom>
        </p:spPr>
        <p:txBody>
          <a:bodyPr wrap="square">
            <a:spAutoFit/>
          </a:bodyPr>
          <a:lstStyle/>
          <a:p>
            <a:r>
              <a:rPr lang="en-US" sz="1400" dirty="0" err="1">
                <a:latin typeface="Trebuchet MS" panose="020B0603020202020204" pitchFamily="34" charset="0"/>
              </a:rPr>
              <a:t>revenue_directors</a:t>
            </a:r>
            <a:r>
              <a:rPr lang="en-US" sz="1400" dirty="0">
                <a:latin typeface="Trebuchet MS" panose="020B0603020202020204" pitchFamily="34" charset="0"/>
              </a:rPr>
              <a:t> = </a:t>
            </a:r>
            <a:r>
              <a:rPr lang="en-US" sz="1400" dirty="0" err="1">
                <a:latin typeface="Trebuchet MS" panose="020B0603020202020204" pitchFamily="34" charset="0"/>
              </a:rPr>
              <a:t>movies.groupby</a:t>
            </a:r>
            <a:r>
              <a:rPr lang="en-US" sz="1400" dirty="0">
                <a:latin typeface="Trebuchet MS" panose="020B0603020202020204" pitchFamily="34" charset="0"/>
              </a:rPr>
              <a:t>('Director').</a:t>
            </a:r>
            <a:r>
              <a:rPr lang="en-US" sz="1400" dirty="0" err="1">
                <a:latin typeface="Trebuchet MS" panose="020B0603020202020204" pitchFamily="34" charset="0"/>
              </a:rPr>
              <a:t>agg</a:t>
            </a:r>
            <a:r>
              <a:rPr lang="en-US" sz="1400" dirty="0">
                <a:latin typeface="Trebuchet MS" panose="020B0603020202020204" pitchFamily="34" charset="0"/>
              </a:rPr>
              <a:t>({'Revenue': 'mean', 'Rank': 'count'})</a:t>
            </a:r>
          </a:p>
          <a:p>
            <a:r>
              <a:rPr lang="en-US" sz="1400" dirty="0" smtClean="0">
                <a:latin typeface="Trebuchet MS" panose="020B0603020202020204" pitchFamily="34" charset="0"/>
              </a:rPr>
              <a:t>top_5_revenue_directors = </a:t>
            </a:r>
            <a:r>
              <a:rPr lang="en-US" sz="1400" dirty="0" err="1" smtClean="0">
                <a:latin typeface="Trebuchet MS" panose="020B0603020202020204" pitchFamily="34" charset="0"/>
              </a:rPr>
              <a:t>revenue_directors.rename</a:t>
            </a:r>
            <a:r>
              <a:rPr lang="en-US" sz="1400" dirty="0" smtClean="0">
                <a:latin typeface="Trebuchet MS" panose="020B0603020202020204" pitchFamily="34" charset="0"/>
              </a:rPr>
              <a:t>(columns={'Rank': 'Movies Count'}).</a:t>
            </a:r>
            <a:r>
              <a:rPr lang="en-US" sz="1400" dirty="0" err="1" smtClean="0">
                <a:latin typeface="Trebuchet MS" panose="020B0603020202020204" pitchFamily="34" charset="0"/>
              </a:rPr>
              <a:t>sort_values</a:t>
            </a:r>
            <a:r>
              <a:rPr lang="en-US" sz="1400" dirty="0" smtClean="0">
                <a:latin typeface="Trebuchet MS" panose="020B0603020202020204" pitchFamily="34" charset="0"/>
              </a:rPr>
              <a:t>('Revenue', ascending=False)[:5]</a:t>
            </a:r>
          </a:p>
          <a:p>
            <a:r>
              <a:rPr lang="en-US" sz="1400" dirty="0" smtClean="0">
                <a:latin typeface="Trebuchet MS" panose="020B0603020202020204" pitchFamily="34" charset="0"/>
              </a:rPr>
              <a:t>top_5_revenue_directors</a:t>
            </a:r>
            <a:endParaRPr lang="en-US" sz="1400" dirty="0">
              <a:latin typeface="Trebuchet MS" panose="020B0603020202020204" pitchFamily="34" charset="0"/>
            </a:endParaRPr>
          </a:p>
        </p:txBody>
      </p:sp>
      <p:pic>
        <p:nvPicPr>
          <p:cNvPr id="4" name="Picture 3"/>
          <p:cNvPicPr/>
          <p:nvPr/>
        </p:nvPicPr>
        <p:blipFill rotWithShape="1">
          <a:blip r:embed="rId2"/>
          <a:srcRect l="16838" t="43620" r="62957" b="26823"/>
          <a:stretch/>
        </p:blipFill>
        <p:spPr bwMode="auto">
          <a:xfrm>
            <a:off x="1351910" y="2623461"/>
            <a:ext cx="4079899" cy="2947689"/>
          </a:xfrm>
          <a:prstGeom prst="rect">
            <a:avLst/>
          </a:prstGeom>
          <a:ln>
            <a:solidFill>
              <a:schemeClr val="tx1"/>
            </a:solidFill>
            <a:prstDash val="solid"/>
          </a:ln>
          <a:effectLst>
            <a:glow rad="63500">
              <a:schemeClr val="accent1">
                <a:satMod val="175000"/>
                <a:alpha val="40000"/>
              </a:schemeClr>
            </a:glow>
          </a:effectLst>
          <a:extLst>
            <a:ext uri="{53640926-AAD7-44D8-BBD7-CCE9431645EC}">
              <a14:shadowObscured xmlns:a14="http://schemas.microsoft.com/office/drawing/2010/main"/>
            </a:ext>
          </a:extLst>
        </p:spPr>
      </p:pic>
      <p:pic>
        <p:nvPicPr>
          <p:cNvPr id="5" name="Picture 4"/>
          <p:cNvPicPr/>
          <p:nvPr/>
        </p:nvPicPr>
        <p:blipFill rotWithShape="1">
          <a:blip r:embed="rId3"/>
          <a:srcRect l="15959" t="30078" r="52342" b="26822"/>
          <a:stretch/>
        </p:blipFill>
        <p:spPr bwMode="auto">
          <a:xfrm>
            <a:off x="5533193" y="2623461"/>
            <a:ext cx="4020240" cy="2947689"/>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sp>
        <p:nvSpPr>
          <p:cNvPr id="6" name="Rectangle 5"/>
          <p:cNvSpPr/>
          <p:nvPr/>
        </p:nvSpPr>
        <p:spPr>
          <a:xfrm>
            <a:off x="1254109" y="5663176"/>
            <a:ext cx="10527286" cy="338554"/>
          </a:xfrm>
          <a:prstGeom prst="rect">
            <a:avLst/>
          </a:prstGeom>
        </p:spPr>
        <p:txBody>
          <a:bodyPr wrap="square">
            <a:spAutoFit/>
          </a:bodyPr>
          <a:lstStyle/>
          <a:p>
            <a:r>
              <a:rPr lang="en-US" sz="1600" b="1" dirty="0" smtClean="0">
                <a:solidFill>
                  <a:srgbClr val="000000"/>
                </a:solidFill>
                <a:latin typeface="Trebuchet MS" panose="020B0603020202020204" pitchFamily="34" charset="0"/>
                <a:cs typeface="Arial" panose="020B0604020202020204" pitchFamily="34" charset="0"/>
              </a:rPr>
              <a:t>James Cameron </a:t>
            </a:r>
            <a:r>
              <a:rPr lang="en-US" sz="1600" dirty="0" smtClean="0">
                <a:solidFill>
                  <a:srgbClr val="000000"/>
                </a:solidFill>
                <a:latin typeface="Trebuchet MS" panose="020B0603020202020204" pitchFamily="34" charset="0"/>
                <a:cs typeface="Arial" panose="020B0604020202020204" pitchFamily="34" charset="0"/>
              </a:rPr>
              <a:t>is the director who has earned the highest average revenue</a:t>
            </a:r>
            <a:endParaRPr lang="en-US" sz="1600" b="1" dirty="0">
              <a:solidFill>
                <a:srgbClr val="000000"/>
              </a:solidFill>
              <a:latin typeface="Trebuchet MS" panose="020B0603020202020204" pitchFamily="34" charset="0"/>
              <a:cs typeface="Arial" panose="020B0604020202020204" pitchFamily="34" charset="0"/>
            </a:endParaRPr>
          </a:p>
        </p:txBody>
      </p:sp>
      <p:sp>
        <p:nvSpPr>
          <p:cNvPr id="7" name="Title 1"/>
          <p:cNvSpPr txBox="1">
            <a:spLocks/>
          </p:cNvSpPr>
          <p:nvPr/>
        </p:nvSpPr>
        <p:spPr>
          <a:xfrm>
            <a:off x="1254109" y="1064171"/>
            <a:ext cx="8596668" cy="87956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Which </a:t>
            </a:r>
            <a:r>
              <a:rPr lang="en-US" dirty="0">
                <a:solidFill>
                  <a:srgbClr val="002060"/>
                </a:solidFill>
                <a:latin typeface="Trebuchet MS" panose="020B0603020202020204" pitchFamily="34" charset="0"/>
              </a:rPr>
              <a:t>directors movies had higher Revenue </a:t>
            </a:r>
            <a:r>
              <a:rPr lang="en-US" dirty="0" smtClean="0">
                <a:solidFill>
                  <a:srgbClr val="002060"/>
                </a:solidFill>
                <a:latin typeface="Trebuchet MS" panose="020B0603020202020204" pitchFamily="34" charset="0"/>
              </a:rPr>
              <a:t>?</a:t>
            </a:r>
            <a:endParaRPr lang="en-US" dirty="0">
              <a:solidFill>
                <a:srgbClr val="002060"/>
              </a:solidFill>
              <a:latin typeface="Trebuchet MS" panose="020B0603020202020204" pitchFamily="34" charset="0"/>
            </a:endParaRPr>
          </a:p>
        </p:txBody>
      </p:sp>
    </p:spTree>
    <p:extLst>
      <p:ext uri="{BB962C8B-B14F-4D97-AF65-F5344CB8AC3E}">
        <p14:creationId xmlns:p14="http://schemas.microsoft.com/office/powerpoint/2010/main" val="1149123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67408" y="1615347"/>
            <a:ext cx="9090894" cy="954107"/>
          </a:xfrm>
          <a:prstGeom prst="rect">
            <a:avLst/>
          </a:prstGeom>
        </p:spPr>
        <p:txBody>
          <a:bodyPr wrap="square">
            <a:spAutoFit/>
          </a:bodyPr>
          <a:lstStyle/>
          <a:p>
            <a:r>
              <a:rPr lang="en-US" sz="1400" dirty="0" err="1">
                <a:latin typeface="Trebuchet MS" panose="020B0603020202020204" pitchFamily="34" charset="0"/>
              </a:rPr>
              <a:t>rating_directors</a:t>
            </a:r>
            <a:r>
              <a:rPr lang="en-US" sz="1400" dirty="0">
                <a:latin typeface="Trebuchet MS" panose="020B0603020202020204" pitchFamily="34" charset="0"/>
              </a:rPr>
              <a:t> = </a:t>
            </a:r>
            <a:r>
              <a:rPr lang="en-US" sz="1400" dirty="0" err="1">
                <a:latin typeface="Trebuchet MS" panose="020B0603020202020204" pitchFamily="34" charset="0"/>
              </a:rPr>
              <a:t>movies.groupby</a:t>
            </a:r>
            <a:r>
              <a:rPr lang="en-US" sz="1400" dirty="0">
                <a:latin typeface="Trebuchet MS" panose="020B0603020202020204" pitchFamily="34" charset="0"/>
              </a:rPr>
              <a:t>('Director').</a:t>
            </a:r>
            <a:r>
              <a:rPr lang="en-US" sz="1400" dirty="0" err="1">
                <a:latin typeface="Trebuchet MS" panose="020B0603020202020204" pitchFamily="34" charset="0"/>
              </a:rPr>
              <a:t>agg</a:t>
            </a:r>
            <a:r>
              <a:rPr lang="en-US" sz="1400" dirty="0">
                <a:latin typeface="Trebuchet MS" panose="020B0603020202020204" pitchFamily="34" charset="0"/>
              </a:rPr>
              <a:t>({'Rating': 'mean', 'Rank': 'count'})</a:t>
            </a:r>
          </a:p>
          <a:p>
            <a:r>
              <a:rPr lang="en-US" sz="1400" dirty="0">
                <a:latin typeface="Trebuchet MS" panose="020B0603020202020204" pitchFamily="34" charset="0"/>
              </a:rPr>
              <a:t>top_5_rating_directors = </a:t>
            </a:r>
            <a:r>
              <a:rPr lang="en-US" sz="1400" dirty="0" err="1">
                <a:latin typeface="Trebuchet MS" panose="020B0603020202020204" pitchFamily="34" charset="0"/>
              </a:rPr>
              <a:t>rating_directors.rename</a:t>
            </a:r>
            <a:r>
              <a:rPr lang="en-US" sz="1400" dirty="0">
                <a:latin typeface="Trebuchet MS" panose="020B0603020202020204" pitchFamily="34" charset="0"/>
              </a:rPr>
              <a:t>(columns={'Rank': 'Movies Count'}).</a:t>
            </a:r>
            <a:r>
              <a:rPr lang="en-US" sz="1400" dirty="0" err="1">
                <a:latin typeface="Trebuchet MS" panose="020B0603020202020204" pitchFamily="34" charset="0"/>
              </a:rPr>
              <a:t>sort_values</a:t>
            </a:r>
            <a:r>
              <a:rPr lang="en-US" sz="1400" dirty="0">
                <a:latin typeface="Trebuchet MS" panose="020B0603020202020204" pitchFamily="34" charset="0"/>
              </a:rPr>
              <a:t>('Rating', ascending=False)[:5]</a:t>
            </a:r>
          </a:p>
          <a:p>
            <a:r>
              <a:rPr lang="en-US" sz="1400" dirty="0">
                <a:latin typeface="Trebuchet MS" panose="020B0603020202020204" pitchFamily="34" charset="0"/>
              </a:rPr>
              <a:t>top_5_rating_directors</a:t>
            </a:r>
          </a:p>
        </p:txBody>
      </p:sp>
      <p:sp>
        <p:nvSpPr>
          <p:cNvPr id="6" name="Title 1"/>
          <p:cNvSpPr txBox="1">
            <a:spLocks/>
          </p:cNvSpPr>
          <p:nvPr/>
        </p:nvSpPr>
        <p:spPr>
          <a:xfrm>
            <a:off x="1254109" y="1064171"/>
            <a:ext cx="8722404" cy="87956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Which </a:t>
            </a:r>
            <a:r>
              <a:rPr lang="en-US" dirty="0">
                <a:solidFill>
                  <a:srgbClr val="002060"/>
                </a:solidFill>
                <a:latin typeface="Trebuchet MS" panose="020B0603020202020204" pitchFamily="34" charset="0"/>
              </a:rPr>
              <a:t>directors movies has higher IMDB Rating ?</a:t>
            </a:r>
          </a:p>
          <a:p>
            <a:endParaRPr lang="en-US" dirty="0">
              <a:solidFill>
                <a:srgbClr val="002060"/>
              </a:solidFill>
              <a:latin typeface="Trebuchet MS" panose="020B0603020202020204" pitchFamily="34" charset="0"/>
            </a:endParaRPr>
          </a:p>
        </p:txBody>
      </p:sp>
      <p:sp>
        <p:nvSpPr>
          <p:cNvPr id="7" name="Rectangle 6"/>
          <p:cNvSpPr/>
          <p:nvPr/>
        </p:nvSpPr>
        <p:spPr>
          <a:xfrm>
            <a:off x="1254109" y="5989750"/>
            <a:ext cx="10527286" cy="338554"/>
          </a:xfrm>
          <a:prstGeom prst="rect">
            <a:avLst/>
          </a:prstGeom>
        </p:spPr>
        <p:txBody>
          <a:bodyPr wrap="square">
            <a:spAutoFit/>
          </a:bodyPr>
          <a:lstStyle/>
          <a:p>
            <a:r>
              <a:rPr lang="en-US" sz="1600" b="1" dirty="0" smtClean="0">
                <a:solidFill>
                  <a:srgbClr val="000000"/>
                </a:solidFill>
                <a:latin typeface="Trebuchet MS" panose="020B0603020202020204" pitchFamily="34" charset="0"/>
                <a:cs typeface="Arial" panose="020B0604020202020204" pitchFamily="34" charset="0"/>
              </a:rPr>
              <a:t>Christopher Nolan </a:t>
            </a:r>
            <a:r>
              <a:rPr lang="en-US" sz="1600" dirty="0" smtClean="0">
                <a:solidFill>
                  <a:srgbClr val="000000"/>
                </a:solidFill>
                <a:latin typeface="Trebuchet MS" panose="020B0603020202020204" pitchFamily="34" charset="0"/>
                <a:cs typeface="Arial" panose="020B0604020202020204" pitchFamily="34" charset="0"/>
              </a:rPr>
              <a:t>is the director who has earned the higher Votes</a:t>
            </a:r>
            <a:endParaRPr lang="en-US" sz="1600" b="1" dirty="0">
              <a:solidFill>
                <a:srgbClr val="000000"/>
              </a:solidFill>
              <a:latin typeface="Trebuchet MS" panose="020B0603020202020204" pitchFamily="34" charset="0"/>
              <a:cs typeface="Arial" panose="020B0604020202020204" pitchFamily="34" charset="0"/>
            </a:endParaRPr>
          </a:p>
        </p:txBody>
      </p:sp>
      <p:pic>
        <p:nvPicPr>
          <p:cNvPr id="10" name="Picture 9"/>
          <p:cNvPicPr/>
          <p:nvPr/>
        </p:nvPicPr>
        <p:blipFill rotWithShape="1">
          <a:blip r:embed="rId2"/>
          <a:srcRect l="16179" t="67448" r="59224" b="6771"/>
          <a:stretch/>
        </p:blipFill>
        <p:spPr bwMode="auto">
          <a:xfrm>
            <a:off x="1363238" y="2704389"/>
            <a:ext cx="4360633" cy="3073197"/>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pic>
        <p:nvPicPr>
          <p:cNvPr id="11" name="Picture 10"/>
          <p:cNvPicPr/>
          <p:nvPr/>
        </p:nvPicPr>
        <p:blipFill rotWithShape="1">
          <a:blip r:embed="rId3"/>
          <a:srcRect l="15520" t="49870" r="50292" b="7291"/>
          <a:stretch/>
        </p:blipFill>
        <p:spPr bwMode="auto">
          <a:xfrm>
            <a:off x="5880739" y="2704389"/>
            <a:ext cx="3885999" cy="3073197"/>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605326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4109" y="1599801"/>
            <a:ext cx="8512629" cy="954107"/>
          </a:xfrm>
          <a:prstGeom prst="rect">
            <a:avLst/>
          </a:prstGeom>
        </p:spPr>
        <p:txBody>
          <a:bodyPr wrap="square">
            <a:spAutoFit/>
          </a:bodyPr>
          <a:lstStyle/>
          <a:p>
            <a:r>
              <a:rPr lang="en-US" sz="1400" dirty="0" err="1">
                <a:latin typeface="Trebuchet MS" panose="020B0603020202020204" pitchFamily="34" charset="0"/>
              </a:rPr>
              <a:t>vote_directors</a:t>
            </a:r>
            <a:r>
              <a:rPr lang="en-US" sz="1400" dirty="0">
                <a:latin typeface="Trebuchet MS" panose="020B0603020202020204" pitchFamily="34" charset="0"/>
              </a:rPr>
              <a:t> = </a:t>
            </a:r>
            <a:r>
              <a:rPr lang="en-US" sz="1400" dirty="0" err="1">
                <a:latin typeface="Trebuchet MS" panose="020B0603020202020204" pitchFamily="34" charset="0"/>
              </a:rPr>
              <a:t>movies.groupby</a:t>
            </a:r>
            <a:r>
              <a:rPr lang="en-US" sz="1400" dirty="0">
                <a:latin typeface="Trebuchet MS" panose="020B0603020202020204" pitchFamily="34" charset="0"/>
              </a:rPr>
              <a:t>('Director').</a:t>
            </a:r>
            <a:r>
              <a:rPr lang="en-US" sz="1400" dirty="0" err="1">
                <a:latin typeface="Trebuchet MS" panose="020B0603020202020204" pitchFamily="34" charset="0"/>
              </a:rPr>
              <a:t>agg</a:t>
            </a:r>
            <a:r>
              <a:rPr lang="en-US" sz="1400" dirty="0">
                <a:latin typeface="Trebuchet MS" panose="020B0603020202020204" pitchFamily="34" charset="0"/>
              </a:rPr>
              <a:t>({'Votes': 'mean', 'Rank': 'count'})</a:t>
            </a:r>
          </a:p>
          <a:p>
            <a:r>
              <a:rPr lang="en-US" sz="1400" dirty="0">
                <a:latin typeface="Trebuchet MS" panose="020B0603020202020204" pitchFamily="34" charset="0"/>
              </a:rPr>
              <a:t>top_5_vote_directors = </a:t>
            </a:r>
            <a:r>
              <a:rPr lang="en-US" sz="1400" dirty="0" err="1">
                <a:latin typeface="Trebuchet MS" panose="020B0603020202020204" pitchFamily="34" charset="0"/>
              </a:rPr>
              <a:t>vote_directors.rename</a:t>
            </a:r>
            <a:r>
              <a:rPr lang="en-US" sz="1400" dirty="0">
                <a:latin typeface="Trebuchet MS" panose="020B0603020202020204" pitchFamily="34" charset="0"/>
              </a:rPr>
              <a:t>(columns={'Rank': 'Movies Count'}).</a:t>
            </a:r>
            <a:r>
              <a:rPr lang="en-US" sz="1400" dirty="0" err="1">
                <a:latin typeface="Trebuchet MS" panose="020B0603020202020204" pitchFamily="34" charset="0"/>
              </a:rPr>
              <a:t>sort_values</a:t>
            </a:r>
            <a:r>
              <a:rPr lang="en-US" sz="1400" dirty="0">
                <a:latin typeface="Trebuchet MS" panose="020B0603020202020204" pitchFamily="34" charset="0"/>
              </a:rPr>
              <a:t>('Votes', ascending=False)[:5]</a:t>
            </a:r>
          </a:p>
          <a:p>
            <a:r>
              <a:rPr lang="en-US" sz="1400" dirty="0">
                <a:latin typeface="Trebuchet MS" panose="020B0603020202020204" pitchFamily="34" charset="0"/>
              </a:rPr>
              <a:t>top_5_vote_directors</a:t>
            </a:r>
          </a:p>
        </p:txBody>
      </p:sp>
      <p:sp>
        <p:nvSpPr>
          <p:cNvPr id="6" name="Title 1"/>
          <p:cNvSpPr txBox="1">
            <a:spLocks/>
          </p:cNvSpPr>
          <p:nvPr/>
        </p:nvSpPr>
        <p:spPr>
          <a:xfrm>
            <a:off x="1254109" y="1064171"/>
            <a:ext cx="8722404" cy="87956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Which </a:t>
            </a:r>
            <a:r>
              <a:rPr lang="en-US" dirty="0">
                <a:solidFill>
                  <a:srgbClr val="002060"/>
                </a:solidFill>
                <a:latin typeface="Trebuchet MS" panose="020B0603020202020204" pitchFamily="34" charset="0"/>
              </a:rPr>
              <a:t>directors movies has higher IMDB Votes </a:t>
            </a:r>
            <a:r>
              <a:rPr lang="en-US" dirty="0" smtClean="0">
                <a:solidFill>
                  <a:srgbClr val="002060"/>
                </a:solidFill>
                <a:latin typeface="Trebuchet MS" panose="020B0603020202020204" pitchFamily="34" charset="0"/>
              </a:rPr>
              <a:t>?</a:t>
            </a:r>
            <a:endParaRPr lang="en-US" dirty="0">
              <a:solidFill>
                <a:srgbClr val="002060"/>
              </a:solidFill>
              <a:latin typeface="Trebuchet MS" panose="020B0603020202020204" pitchFamily="34" charset="0"/>
            </a:endParaRPr>
          </a:p>
          <a:p>
            <a:endParaRPr lang="en-US" dirty="0">
              <a:solidFill>
                <a:srgbClr val="002060"/>
              </a:solidFill>
              <a:latin typeface="Trebuchet MS" panose="020B0603020202020204" pitchFamily="34" charset="0"/>
            </a:endParaRPr>
          </a:p>
        </p:txBody>
      </p:sp>
      <p:pic>
        <p:nvPicPr>
          <p:cNvPr id="7" name="Picture 6"/>
          <p:cNvPicPr/>
          <p:nvPr/>
        </p:nvPicPr>
        <p:blipFill rotWithShape="1">
          <a:blip r:embed="rId2"/>
          <a:srcRect l="16252" t="34635" r="61054" b="37240"/>
          <a:stretch/>
        </p:blipFill>
        <p:spPr bwMode="auto">
          <a:xfrm>
            <a:off x="1422134" y="2580899"/>
            <a:ext cx="3890095" cy="3090486"/>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pic>
        <p:nvPicPr>
          <p:cNvPr id="8" name="Picture 7"/>
          <p:cNvPicPr/>
          <p:nvPr/>
        </p:nvPicPr>
        <p:blipFill rotWithShape="1">
          <a:blip r:embed="rId3"/>
          <a:srcRect l="15521" t="28385" r="52562" b="25000"/>
          <a:stretch/>
        </p:blipFill>
        <p:spPr bwMode="auto">
          <a:xfrm>
            <a:off x="5472403" y="2579232"/>
            <a:ext cx="4184796" cy="3092153"/>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sp>
        <p:nvSpPr>
          <p:cNvPr id="4" name="Rectangle 3"/>
          <p:cNvSpPr/>
          <p:nvPr/>
        </p:nvSpPr>
        <p:spPr>
          <a:xfrm>
            <a:off x="1480455" y="5953545"/>
            <a:ext cx="7585167" cy="338554"/>
          </a:xfrm>
          <a:prstGeom prst="rect">
            <a:avLst/>
          </a:prstGeom>
        </p:spPr>
        <p:txBody>
          <a:bodyPr wrap="square">
            <a:spAutoFit/>
          </a:bodyPr>
          <a:lstStyle/>
          <a:p>
            <a:r>
              <a:rPr lang="en-US" sz="1600" b="1" dirty="0">
                <a:solidFill>
                  <a:srgbClr val="000000"/>
                </a:solidFill>
                <a:latin typeface="Trebuchet MS" panose="020B0603020202020204" pitchFamily="34" charset="0"/>
                <a:cs typeface="Arial" panose="020B0604020202020204" pitchFamily="34" charset="0"/>
              </a:rPr>
              <a:t>Barry</a:t>
            </a:r>
            <a:r>
              <a:rPr lang="en-US" sz="1600" dirty="0">
                <a:solidFill>
                  <a:srgbClr val="000000"/>
                </a:solidFill>
                <a:latin typeface="Trebuchet MS" panose="020B0603020202020204" pitchFamily="34" charset="0"/>
                <a:cs typeface="Arial" panose="020B0604020202020204" pitchFamily="34" charset="0"/>
              </a:rPr>
              <a:t> is the director who has earned the higher </a:t>
            </a:r>
            <a:r>
              <a:rPr lang="en-US" sz="1600" dirty="0" err="1">
                <a:solidFill>
                  <a:srgbClr val="000000"/>
                </a:solidFill>
                <a:latin typeface="Trebuchet MS" panose="020B0603020202020204" pitchFamily="34" charset="0"/>
                <a:cs typeface="Arial" panose="020B0604020202020204" pitchFamily="34" charset="0"/>
              </a:rPr>
              <a:t>Metascores</a:t>
            </a:r>
            <a:endParaRPr lang="en-US" sz="1600" dirty="0">
              <a:solidFill>
                <a:srgbClr val="000000"/>
              </a:solidFill>
              <a:latin typeface="Trebuchet MS" panose="020B0603020202020204" pitchFamily="34" charset="0"/>
              <a:cs typeface="Arial" panose="020B0604020202020204" pitchFamily="34" charset="0"/>
            </a:endParaRPr>
          </a:p>
        </p:txBody>
      </p:sp>
    </p:spTree>
    <p:extLst>
      <p:ext uri="{BB962C8B-B14F-4D97-AF65-F5344CB8AC3E}">
        <p14:creationId xmlns:p14="http://schemas.microsoft.com/office/powerpoint/2010/main" val="4148302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54109" y="1064171"/>
            <a:ext cx="8722404" cy="87956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Which Runtime </a:t>
            </a:r>
            <a:r>
              <a:rPr lang="en-US" dirty="0">
                <a:solidFill>
                  <a:srgbClr val="002060"/>
                </a:solidFill>
                <a:latin typeface="Trebuchet MS" panose="020B0603020202020204" pitchFamily="34" charset="0"/>
              </a:rPr>
              <a:t>movies has higher IMDB Votes </a:t>
            </a:r>
            <a:r>
              <a:rPr lang="en-US" dirty="0" smtClean="0">
                <a:solidFill>
                  <a:srgbClr val="002060"/>
                </a:solidFill>
                <a:latin typeface="Trebuchet MS" panose="020B0603020202020204" pitchFamily="34" charset="0"/>
              </a:rPr>
              <a:t>?</a:t>
            </a:r>
            <a:endParaRPr lang="en-US" dirty="0">
              <a:solidFill>
                <a:srgbClr val="002060"/>
              </a:solidFill>
              <a:latin typeface="Trebuchet MS" panose="020B0603020202020204" pitchFamily="34" charset="0"/>
            </a:endParaRPr>
          </a:p>
          <a:p>
            <a:endParaRPr lang="en-US" dirty="0">
              <a:solidFill>
                <a:srgbClr val="002060"/>
              </a:solidFill>
              <a:latin typeface="Trebuchet MS" panose="020B0603020202020204" pitchFamily="34" charset="0"/>
            </a:endParaRPr>
          </a:p>
        </p:txBody>
      </p:sp>
      <p:pic>
        <p:nvPicPr>
          <p:cNvPr id="4" name="Picture 3"/>
          <p:cNvPicPr>
            <a:picLocks noChangeAspect="1"/>
          </p:cNvPicPr>
          <p:nvPr/>
        </p:nvPicPr>
        <p:blipFill rotWithShape="1">
          <a:blip r:embed="rId2"/>
          <a:srcRect l="16902" t="39017" r="52477" b="39018"/>
          <a:stretch/>
        </p:blipFill>
        <p:spPr>
          <a:xfrm>
            <a:off x="418010" y="2656114"/>
            <a:ext cx="3931921" cy="1606732"/>
          </a:xfrm>
          <a:prstGeom prst="rect">
            <a:avLst/>
          </a:prstGeom>
          <a:ln>
            <a:solidFill>
              <a:schemeClr val="tx1"/>
            </a:solidFill>
          </a:ln>
          <a:effectLst>
            <a:glow rad="63500">
              <a:schemeClr val="accent1">
                <a:satMod val="175000"/>
                <a:alpha val="40000"/>
              </a:schemeClr>
            </a:glow>
          </a:effectLst>
        </p:spPr>
      </p:pic>
      <p:pic>
        <p:nvPicPr>
          <p:cNvPr id="7" name="Picture 6"/>
          <p:cNvPicPr>
            <a:picLocks noChangeAspect="1"/>
          </p:cNvPicPr>
          <p:nvPr/>
        </p:nvPicPr>
        <p:blipFill rotWithShape="1">
          <a:blip r:embed="rId3"/>
          <a:srcRect l="25336" t="18303" r="33902" b="6696"/>
          <a:stretch/>
        </p:blipFill>
        <p:spPr>
          <a:xfrm>
            <a:off x="4441369" y="1724296"/>
            <a:ext cx="5473338" cy="4820195"/>
          </a:xfrm>
          <a:prstGeom prst="rect">
            <a:avLst/>
          </a:prstGeom>
          <a:ln>
            <a:solidFill>
              <a:schemeClr val="tx1"/>
            </a:solidFill>
          </a:ln>
          <a:effectLst>
            <a:glow rad="63500">
              <a:schemeClr val="accent1">
                <a:satMod val="175000"/>
                <a:alpha val="40000"/>
              </a:schemeClr>
            </a:glow>
          </a:effectLst>
        </p:spPr>
      </p:pic>
      <p:sp>
        <p:nvSpPr>
          <p:cNvPr id="8" name="Rectangle 7"/>
          <p:cNvSpPr/>
          <p:nvPr/>
        </p:nvSpPr>
        <p:spPr>
          <a:xfrm>
            <a:off x="313509" y="1776548"/>
            <a:ext cx="4389119" cy="738664"/>
          </a:xfrm>
          <a:prstGeom prst="rect">
            <a:avLst/>
          </a:prstGeom>
        </p:spPr>
        <p:txBody>
          <a:bodyPr wrap="square">
            <a:spAutoFit/>
          </a:bodyPr>
          <a:lstStyle/>
          <a:p>
            <a:r>
              <a:rPr lang="en-US" sz="1400" dirty="0" err="1">
                <a:latin typeface="Trebuchet MS" panose="020B0603020202020204" pitchFamily="34" charset="0"/>
              </a:rPr>
              <a:t>runtime_stats</a:t>
            </a:r>
            <a:r>
              <a:rPr lang="en-US" sz="1400" dirty="0">
                <a:latin typeface="Trebuchet MS" panose="020B0603020202020204" pitchFamily="34" charset="0"/>
              </a:rPr>
              <a:t> = </a:t>
            </a:r>
            <a:r>
              <a:rPr lang="en-US" sz="1400" dirty="0" err="1">
                <a:latin typeface="Trebuchet MS" panose="020B0603020202020204" pitchFamily="34" charset="0"/>
              </a:rPr>
              <a:t>movies.groupby</a:t>
            </a:r>
            <a:r>
              <a:rPr lang="en-US" sz="1400" dirty="0">
                <a:latin typeface="Trebuchet MS" panose="020B0603020202020204" pitchFamily="34" charset="0"/>
              </a:rPr>
              <a:t>('</a:t>
            </a:r>
            <a:r>
              <a:rPr lang="en-US" sz="1400" dirty="0" err="1">
                <a:latin typeface="Trebuchet MS" panose="020B0603020202020204" pitchFamily="34" charset="0"/>
              </a:rPr>
              <a:t>Runtime_levels</a:t>
            </a:r>
            <a:r>
              <a:rPr lang="en-US" sz="1400" dirty="0" smtClean="0">
                <a:latin typeface="Trebuchet MS" panose="020B0603020202020204" pitchFamily="34" charset="0"/>
              </a:rPr>
              <a:t>')</a:t>
            </a:r>
          </a:p>
          <a:p>
            <a:r>
              <a:rPr lang="en-US" sz="1400" dirty="0" smtClean="0">
                <a:latin typeface="Trebuchet MS" panose="020B0603020202020204" pitchFamily="34" charset="0"/>
              </a:rPr>
              <a:t>[</a:t>
            </a:r>
            <a:r>
              <a:rPr lang="en-US" sz="1400" dirty="0">
                <a:latin typeface="Trebuchet MS" panose="020B0603020202020204" pitchFamily="34" charset="0"/>
              </a:rPr>
              <a:t>'Votes', 'Revenue', 'Rating', '</a:t>
            </a:r>
            <a:r>
              <a:rPr lang="en-US" sz="1400" dirty="0" err="1">
                <a:latin typeface="Trebuchet MS" panose="020B0603020202020204" pitchFamily="34" charset="0"/>
              </a:rPr>
              <a:t>Metascore</a:t>
            </a:r>
            <a:r>
              <a:rPr lang="en-US" sz="1400" dirty="0">
                <a:latin typeface="Trebuchet MS" panose="020B0603020202020204" pitchFamily="34" charset="0"/>
              </a:rPr>
              <a:t>'].mean()</a:t>
            </a:r>
          </a:p>
          <a:p>
            <a:r>
              <a:rPr lang="en-US" sz="1400" dirty="0" err="1">
                <a:latin typeface="Trebuchet MS" panose="020B0603020202020204" pitchFamily="34" charset="0"/>
              </a:rPr>
              <a:t>runtime_stats</a:t>
            </a:r>
            <a:endParaRPr lang="en-US" sz="1400" dirty="0">
              <a:latin typeface="Trebuchet MS" panose="020B0603020202020204" pitchFamily="34" charset="0"/>
            </a:endParaRPr>
          </a:p>
        </p:txBody>
      </p:sp>
      <p:sp>
        <p:nvSpPr>
          <p:cNvPr id="9" name="Rectangle 8"/>
          <p:cNvSpPr/>
          <p:nvPr/>
        </p:nvSpPr>
        <p:spPr>
          <a:xfrm>
            <a:off x="448484" y="5367170"/>
            <a:ext cx="3901447" cy="1169551"/>
          </a:xfrm>
          <a:prstGeom prst="rect">
            <a:avLst/>
          </a:prstGeom>
        </p:spPr>
        <p:txBody>
          <a:bodyPr wrap="square">
            <a:spAutoFit/>
          </a:bodyPr>
          <a:lstStyle/>
          <a:p>
            <a:r>
              <a:rPr lang="en-US" sz="1400" dirty="0" smtClean="0">
                <a:solidFill>
                  <a:srgbClr val="000000"/>
                </a:solidFill>
                <a:latin typeface="+mj-lt"/>
              </a:rPr>
              <a:t>It </a:t>
            </a:r>
            <a:r>
              <a:rPr lang="en-US" sz="1400" dirty="0">
                <a:solidFill>
                  <a:srgbClr val="000000"/>
                </a:solidFill>
                <a:latin typeface="+mj-lt"/>
              </a:rPr>
              <a:t>should be noted that, movies with Runtime (greater than 123 minutes) beats other movies in terms of Revenue by a significant margin. Also these </a:t>
            </a:r>
            <a:r>
              <a:rPr lang="en-US" sz="1400" dirty="0" smtClean="0">
                <a:solidFill>
                  <a:srgbClr val="000000"/>
                </a:solidFill>
                <a:latin typeface="+mj-lt"/>
              </a:rPr>
              <a:t>movies earned </a:t>
            </a:r>
            <a:r>
              <a:rPr lang="en-US" sz="1400" dirty="0">
                <a:solidFill>
                  <a:srgbClr val="000000"/>
                </a:solidFill>
                <a:latin typeface="+mj-lt"/>
              </a:rPr>
              <a:t>good </a:t>
            </a:r>
            <a:r>
              <a:rPr lang="en-US" sz="1400" dirty="0" err="1">
                <a:solidFill>
                  <a:srgbClr val="000000"/>
                </a:solidFill>
                <a:latin typeface="+mj-lt"/>
              </a:rPr>
              <a:t>metascores</a:t>
            </a:r>
            <a:r>
              <a:rPr lang="en-US" sz="1400" dirty="0">
                <a:solidFill>
                  <a:srgbClr val="000000"/>
                </a:solidFill>
                <a:latin typeface="+mj-lt"/>
              </a:rPr>
              <a:t> as well. </a:t>
            </a:r>
            <a:endParaRPr lang="en-US" sz="1400" dirty="0">
              <a:latin typeface="+mj-lt"/>
            </a:endParaRPr>
          </a:p>
        </p:txBody>
      </p:sp>
    </p:spTree>
    <p:extLst>
      <p:ext uri="{BB962C8B-B14F-4D97-AF65-F5344CB8AC3E}">
        <p14:creationId xmlns:p14="http://schemas.microsoft.com/office/powerpoint/2010/main" val="3835623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110342" y="1064171"/>
            <a:ext cx="9039497" cy="879566"/>
          </a:xfrm>
          <a:prstGeom prst="rect">
            <a:avLst/>
          </a:prstGeom>
        </p:spPr>
        <p:txBody>
          <a:bodyPr vert="horz" lIns="91440" tIns="45720" rIns="91440" bIns="45720" rtlCol="0" anchor="t">
            <a:normAutofit fontScale="850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Which Genre released </a:t>
            </a:r>
            <a:r>
              <a:rPr lang="en-US" dirty="0" err="1" smtClean="0">
                <a:solidFill>
                  <a:srgbClr val="002060"/>
                </a:solidFill>
                <a:latin typeface="Trebuchet MS" panose="020B0603020202020204" pitchFamily="34" charset="0"/>
              </a:rPr>
              <a:t>more,with</a:t>
            </a:r>
            <a:r>
              <a:rPr lang="en-US" dirty="0" smtClean="0">
                <a:solidFill>
                  <a:srgbClr val="002060"/>
                </a:solidFill>
                <a:latin typeface="Trebuchet MS" panose="020B0603020202020204" pitchFamily="34" charset="0"/>
              </a:rPr>
              <a:t> higher revenue ?</a:t>
            </a:r>
            <a:endParaRPr lang="en-US" dirty="0">
              <a:solidFill>
                <a:srgbClr val="002060"/>
              </a:solidFill>
              <a:latin typeface="Trebuchet MS" panose="020B0603020202020204" pitchFamily="34" charset="0"/>
            </a:endParaRPr>
          </a:p>
          <a:p>
            <a:endParaRPr lang="en-US" dirty="0">
              <a:solidFill>
                <a:srgbClr val="002060"/>
              </a:solidFill>
              <a:latin typeface="Trebuchet MS" panose="020B0603020202020204" pitchFamily="34" charset="0"/>
            </a:endParaRPr>
          </a:p>
        </p:txBody>
      </p:sp>
      <p:sp>
        <p:nvSpPr>
          <p:cNvPr id="4" name="Rectangle 3"/>
          <p:cNvSpPr/>
          <p:nvPr/>
        </p:nvSpPr>
        <p:spPr>
          <a:xfrm>
            <a:off x="1480455" y="5692285"/>
            <a:ext cx="8800014" cy="584775"/>
          </a:xfrm>
          <a:prstGeom prst="rect">
            <a:avLst/>
          </a:prstGeom>
        </p:spPr>
        <p:txBody>
          <a:bodyPr wrap="square">
            <a:spAutoFit/>
          </a:bodyPr>
          <a:lstStyle/>
          <a:p>
            <a:r>
              <a:rPr lang="en-US" sz="1600" dirty="0" smtClean="0"/>
              <a:t>Top 5 Genres are </a:t>
            </a:r>
            <a:r>
              <a:rPr lang="en-US" sz="1600" b="1" dirty="0"/>
              <a:t>Drama </a:t>
            </a:r>
            <a:r>
              <a:rPr lang="en-US" sz="1600" b="1" dirty="0" smtClean="0"/>
              <a:t>,Action and followed by</a:t>
            </a:r>
            <a:r>
              <a:rPr lang="en-US" sz="1600" dirty="0" smtClean="0"/>
              <a:t> </a:t>
            </a:r>
            <a:r>
              <a:rPr lang="en-US" sz="1600" b="1" dirty="0"/>
              <a:t>Comedy, Adventure or Thriller</a:t>
            </a:r>
            <a:endParaRPr lang="en-US" sz="1600" b="1" dirty="0" smtClean="0"/>
          </a:p>
          <a:p>
            <a:r>
              <a:rPr lang="en-US" sz="1600" b="1" dirty="0" smtClean="0"/>
              <a:t>Adventure </a:t>
            </a:r>
            <a:r>
              <a:rPr lang="en-US" sz="1600" b="1" dirty="0"/>
              <a:t>and Action</a:t>
            </a:r>
            <a:r>
              <a:rPr lang="en-US" sz="1600" dirty="0"/>
              <a:t> movies have whopping percentages in terms of </a:t>
            </a:r>
            <a:r>
              <a:rPr lang="en-US" sz="1600" dirty="0" smtClean="0"/>
              <a:t>revenues</a:t>
            </a:r>
            <a:endParaRPr lang="en-US" sz="1600" dirty="0">
              <a:solidFill>
                <a:srgbClr val="000000"/>
              </a:solidFill>
              <a:latin typeface="Trebuchet MS" panose="020B0603020202020204" pitchFamily="34" charset="0"/>
              <a:cs typeface="Arial" panose="020B0604020202020204" pitchFamily="34" charset="0"/>
            </a:endParaRPr>
          </a:p>
        </p:txBody>
      </p:sp>
      <p:pic>
        <p:nvPicPr>
          <p:cNvPr id="11" name="Picture 10"/>
          <p:cNvPicPr/>
          <p:nvPr/>
        </p:nvPicPr>
        <p:blipFill rotWithShape="1">
          <a:blip r:embed="rId2"/>
          <a:srcRect l="25183" t="59635" r="48609" b="8985"/>
          <a:stretch/>
        </p:blipFill>
        <p:spPr bwMode="auto">
          <a:xfrm>
            <a:off x="1480454" y="2281237"/>
            <a:ext cx="3849191" cy="2656523"/>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pic>
        <p:nvPicPr>
          <p:cNvPr id="12" name="Picture 11"/>
          <p:cNvPicPr/>
          <p:nvPr/>
        </p:nvPicPr>
        <p:blipFill rotWithShape="1">
          <a:blip r:embed="rId3"/>
          <a:srcRect l="25182" t="42839" r="51246" b="25260"/>
          <a:stretch/>
        </p:blipFill>
        <p:spPr bwMode="auto">
          <a:xfrm>
            <a:off x="5434149" y="2262187"/>
            <a:ext cx="3959000" cy="2700615"/>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145963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5798" t="17232" r="27578" b="5625"/>
          <a:stretch/>
        </p:blipFill>
        <p:spPr>
          <a:xfrm>
            <a:off x="1370149" y="1943737"/>
            <a:ext cx="5654765" cy="4331309"/>
          </a:xfrm>
          <a:prstGeom prst="rect">
            <a:avLst/>
          </a:prstGeom>
          <a:ln>
            <a:solidFill>
              <a:schemeClr val="tx1"/>
            </a:solidFill>
          </a:ln>
          <a:effectLst>
            <a:glow rad="63500">
              <a:schemeClr val="accent1">
                <a:satMod val="175000"/>
                <a:alpha val="40000"/>
              </a:schemeClr>
            </a:glow>
          </a:effectLst>
        </p:spPr>
      </p:pic>
      <p:sp>
        <p:nvSpPr>
          <p:cNvPr id="4" name="Title 1"/>
          <p:cNvSpPr txBox="1">
            <a:spLocks/>
          </p:cNvSpPr>
          <p:nvPr/>
        </p:nvSpPr>
        <p:spPr>
          <a:xfrm>
            <a:off x="1254109" y="1064171"/>
            <a:ext cx="8722404" cy="879566"/>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002060"/>
                </a:solidFill>
                <a:latin typeface="Trebuchet MS" panose="020B0603020202020204" pitchFamily="34" charset="0"/>
              </a:rPr>
              <a:t>Relationship between votes, Rating, Revenue and </a:t>
            </a:r>
            <a:r>
              <a:rPr lang="en-US" dirty="0" err="1" smtClean="0">
                <a:solidFill>
                  <a:srgbClr val="002060"/>
                </a:solidFill>
                <a:latin typeface="Trebuchet MS" panose="020B0603020202020204" pitchFamily="34" charset="0"/>
              </a:rPr>
              <a:t>Meta_score</a:t>
            </a:r>
            <a:endParaRPr lang="en-US" dirty="0">
              <a:solidFill>
                <a:srgbClr val="002060"/>
              </a:solidFill>
              <a:latin typeface="Trebuchet MS" panose="020B0603020202020204" pitchFamily="34" charset="0"/>
            </a:endParaRPr>
          </a:p>
          <a:p>
            <a:endParaRPr lang="en-US" dirty="0">
              <a:solidFill>
                <a:srgbClr val="002060"/>
              </a:solidFill>
              <a:latin typeface="Trebuchet MS" panose="020B0603020202020204" pitchFamily="34" charset="0"/>
            </a:endParaRPr>
          </a:p>
        </p:txBody>
      </p:sp>
    </p:spTree>
    <p:extLst>
      <p:ext uri="{BB962C8B-B14F-4D97-AF65-F5344CB8AC3E}">
        <p14:creationId xmlns:p14="http://schemas.microsoft.com/office/powerpoint/2010/main" val="379217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6472" t="17058" r="34333" b="5859"/>
          <a:stretch/>
        </p:blipFill>
        <p:spPr bwMode="auto">
          <a:xfrm>
            <a:off x="1363351" y="1447348"/>
            <a:ext cx="7485374" cy="4390388"/>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sp>
        <p:nvSpPr>
          <p:cNvPr id="4" name="Title 1"/>
          <p:cNvSpPr txBox="1">
            <a:spLocks/>
          </p:cNvSpPr>
          <p:nvPr/>
        </p:nvSpPr>
        <p:spPr>
          <a:xfrm>
            <a:off x="1254109" y="437152"/>
            <a:ext cx="9994462" cy="879566"/>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Establish </a:t>
            </a:r>
            <a:r>
              <a:rPr lang="en-US" dirty="0">
                <a:solidFill>
                  <a:srgbClr val="002060"/>
                </a:solidFill>
                <a:latin typeface="Trebuchet MS" panose="020B0603020202020204" pitchFamily="34" charset="0"/>
              </a:rPr>
              <a:t>correlation between all the features </a:t>
            </a:r>
            <a:endParaRPr lang="en-US" dirty="0" smtClean="0">
              <a:solidFill>
                <a:srgbClr val="002060"/>
              </a:solidFill>
              <a:latin typeface="Trebuchet MS" panose="020B0603020202020204" pitchFamily="34" charset="0"/>
            </a:endParaRPr>
          </a:p>
          <a:p>
            <a:r>
              <a:rPr lang="en-US" dirty="0" smtClean="0">
                <a:solidFill>
                  <a:srgbClr val="002060"/>
                </a:solidFill>
                <a:latin typeface="Trebuchet MS" panose="020B0603020202020204" pitchFamily="34" charset="0"/>
              </a:rPr>
              <a:t>using heat map</a:t>
            </a:r>
            <a:endParaRPr lang="en-US" dirty="0">
              <a:solidFill>
                <a:srgbClr val="002060"/>
              </a:solidFill>
              <a:latin typeface="Trebuchet MS" panose="020B0603020202020204" pitchFamily="34" charset="0"/>
            </a:endParaRPr>
          </a:p>
          <a:p>
            <a:endParaRPr lang="en-US" dirty="0">
              <a:solidFill>
                <a:srgbClr val="002060"/>
              </a:solidFill>
              <a:latin typeface="Trebuchet MS" panose="020B0603020202020204" pitchFamily="34" charset="0"/>
            </a:endParaRPr>
          </a:p>
        </p:txBody>
      </p:sp>
      <p:sp>
        <p:nvSpPr>
          <p:cNvPr id="3" name="Rectangle 2"/>
          <p:cNvSpPr/>
          <p:nvPr/>
        </p:nvSpPr>
        <p:spPr>
          <a:xfrm>
            <a:off x="1363351" y="5898617"/>
            <a:ext cx="9256752" cy="830997"/>
          </a:xfrm>
          <a:prstGeom prst="rect">
            <a:avLst/>
          </a:prstGeom>
        </p:spPr>
        <p:txBody>
          <a:bodyPr wrap="square">
            <a:spAutoFit/>
          </a:bodyPr>
          <a:lstStyle/>
          <a:p>
            <a:r>
              <a:rPr lang="en-US" sz="1600" dirty="0" smtClean="0"/>
              <a:t>Votes has a high positive correlation with Revenue </a:t>
            </a:r>
          </a:p>
          <a:p>
            <a:r>
              <a:rPr lang="en-US" sz="1600" dirty="0" smtClean="0"/>
              <a:t>also Rating has a positive correlation with </a:t>
            </a:r>
            <a:r>
              <a:rPr lang="en-US" sz="1600" dirty="0" err="1" smtClean="0"/>
              <a:t>Metascore</a:t>
            </a:r>
            <a:r>
              <a:rPr lang="en-US" sz="1600" dirty="0" smtClean="0"/>
              <a:t> &amp; </a:t>
            </a:r>
          </a:p>
          <a:p>
            <a:r>
              <a:rPr lang="en-US" sz="1600" dirty="0" smtClean="0"/>
              <a:t>Votes and Runtime (Minutes) has a positive correlation with Rating and Votes. </a:t>
            </a:r>
            <a:endParaRPr lang="en-US" sz="1600" dirty="0"/>
          </a:p>
        </p:txBody>
      </p:sp>
    </p:spTree>
    <p:extLst>
      <p:ext uri="{BB962C8B-B14F-4D97-AF65-F5344CB8AC3E}">
        <p14:creationId xmlns:p14="http://schemas.microsoft.com/office/powerpoint/2010/main" val="114223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4109" y="1704278"/>
            <a:ext cx="8722404" cy="5324535"/>
          </a:xfrm>
          <a:prstGeom prst="rect">
            <a:avLst/>
          </a:prstGeom>
        </p:spPr>
        <p:txBody>
          <a:bodyPr wrap="square">
            <a:spAutoFit/>
          </a:bodyPr>
          <a:lstStyle/>
          <a:p>
            <a:pPr marL="457200" indent="-457200">
              <a:buFont typeface="Wingdings" panose="05000000000000000000" pitchFamily="2" charset="2"/>
              <a:buChar char="Ø"/>
            </a:pPr>
            <a:r>
              <a:rPr lang="en-US" sz="2000" b="1" dirty="0" smtClean="0">
                <a:solidFill>
                  <a:srgbClr val="000000"/>
                </a:solidFill>
              </a:rPr>
              <a:t>Year</a:t>
            </a:r>
            <a:r>
              <a:rPr lang="en-US" sz="2000" dirty="0" smtClean="0">
                <a:solidFill>
                  <a:srgbClr val="000000"/>
                </a:solidFill>
              </a:rPr>
              <a:t> </a:t>
            </a:r>
            <a:r>
              <a:rPr lang="en-US" sz="2000" dirty="0">
                <a:solidFill>
                  <a:srgbClr val="000000"/>
                </a:solidFill>
              </a:rPr>
              <a:t>2016 has the most no of movie released and has the highest revenue generated </a:t>
            </a:r>
            <a:endParaRPr lang="en-IN" sz="2000" dirty="0" smtClean="0">
              <a:solidFill>
                <a:srgbClr val="000000"/>
              </a:solidFill>
            </a:endParaRPr>
          </a:p>
          <a:p>
            <a:pPr marL="457200" indent="-457200">
              <a:buFont typeface="Wingdings" panose="05000000000000000000" pitchFamily="2" charset="2"/>
              <a:buChar char="Ø"/>
            </a:pPr>
            <a:r>
              <a:rPr lang="en-US" sz="2000" b="1" dirty="0" smtClean="0">
                <a:solidFill>
                  <a:srgbClr val="000000"/>
                </a:solidFill>
              </a:rPr>
              <a:t>Director</a:t>
            </a:r>
            <a:r>
              <a:rPr lang="en-US" sz="2000" dirty="0" smtClean="0">
                <a:solidFill>
                  <a:srgbClr val="000000"/>
                </a:solidFill>
              </a:rPr>
              <a:t> </a:t>
            </a:r>
            <a:r>
              <a:rPr lang="en-US" sz="2000" dirty="0">
                <a:solidFill>
                  <a:srgbClr val="000000"/>
                </a:solidFill>
              </a:rPr>
              <a:t>who has earned the highest average revenue is James Cameron. However he has directed only 1 movie in the 10 year period.</a:t>
            </a:r>
          </a:p>
          <a:p>
            <a:r>
              <a:rPr lang="en-US" sz="2000" dirty="0" smtClean="0">
                <a:solidFill>
                  <a:srgbClr val="000000"/>
                </a:solidFill>
              </a:rPr>
              <a:t>	Christopher </a:t>
            </a:r>
            <a:r>
              <a:rPr lang="en-US" sz="2000" dirty="0">
                <a:solidFill>
                  <a:srgbClr val="000000"/>
                </a:solidFill>
              </a:rPr>
              <a:t>Nolan's movies are the most popular among viewers as the </a:t>
            </a:r>
            <a:r>
              <a:rPr lang="en-US" sz="2000" dirty="0" smtClean="0">
                <a:solidFill>
                  <a:srgbClr val="000000"/>
                </a:solidFill>
              </a:rPr>
              <a:t>	average </a:t>
            </a:r>
            <a:r>
              <a:rPr lang="en-US" sz="2000" dirty="0">
                <a:solidFill>
                  <a:srgbClr val="000000"/>
                </a:solidFill>
              </a:rPr>
              <a:t>rating for his movies is the highest in the 10 year period and </a:t>
            </a:r>
            <a:r>
              <a:rPr lang="en-US" sz="2000" dirty="0" smtClean="0">
                <a:solidFill>
                  <a:srgbClr val="000000"/>
                </a:solidFill>
              </a:rPr>
              <a:t>	he </a:t>
            </a:r>
            <a:r>
              <a:rPr lang="en-US" sz="2000" dirty="0" err="1">
                <a:solidFill>
                  <a:srgbClr val="000000"/>
                </a:solidFill>
              </a:rPr>
              <a:t>infact</a:t>
            </a:r>
            <a:r>
              <a:rPr lang="en-US" sz="2000" dirty="0">
                <a:solidFill>
                  <a:srgbClr val="000000"/>
                </a:solidFill>
              </a:rPr>
              <a:t> had gained highest number of votes from viewers</a:t>
            </a:r>
            <a:r>
              <a:rPr lang="en-US" sz="2000" dirty="0" smtClean="0">
                <a:solidFill>
                  <a:srgbClr val="000000"/>
                </a:solidFill>
              </a:rPr>
              <a:t>.</a:t>
            </a:r>
          </a:p>
          <a:p>
            <a:pPr marL="457200" indent="-457200">
              <a:buFont typeface="Wingdings" panose="05000000000000000000" pitchFamily="2" charset="2"/>
              <a:buChar char="Ø"/>
            </a:pPr>
            <a:r>
              <a:rPr lang="en-US" sz="2000" b="1" dirty="0" smtClean="0">
                <a:solidFill>
                  <a:srgbClr val="000000"/>
                </a:solidFill>
              </a:rPr>
              <a:t>Votes</a:t>
            </a:r>
            <a:r>
              <a:rPr lang="en-US" sz="2000" dirty="0" smtClean="0">
                <a:solidFill>
                  <a:srgbClr val="000000"/>
                </a:solidFill>
              </a:rPr>
              <a:t> </a:t>
            </a:r>
            <a:r>
              <a:rPr lang="en-US" sz="2000" dirty="0">
                <a:solidFill>
                  <a:srgbClr val="000000"/>
                </a:solidFill>
              </a:rPr>
              <a:t>has a high positive correlation with Revenue also Rating has a positive correlation with </a:t>
            </a:r>
            <a:r>
              <a:rPr lang="en-US" sz="2000" dirty="0" err="1">
                <a:solidFill>
                  <a:srgbClr val="000000"/>
                </a:solidFill>
              </a:rPr>
              <a:t>Metascore</a:t>
            </a:r>
            <a:r>
              <a:rPr lang="en-US" sz="2000" dirty="0">
                <a:solidFill>
                  <a:srgbClr val="000000"/>
                </a:solidFill>
              </a:rPr>
              <a:t> &amp; Votes and Runtime (Minutes) has a positive correlation with Rating and Votes. </a:t>
            </a:r>
            <a:endParaRPr lang="en-US" sz="2000" dirty="0" smtClean="0">
              <a:solidFill>
                <a:srgbClr val="000000"/>
              </a:solidFill>
            </a:endParaRPr>
          </a:p>
          <a:p>
            <a:pPr marL="457200" indent="-457200">
              <a:buFont typeface="Wingdings" panose="05000000000000000000" pitchFamily="2" charset="2"/>
              <a:buChar char="Ø"/>
            </a:pPr>
            <a:r>
              <a:rPr lang="en-US" sz="2000" b="1" dirty="0" smtClean="0">
                <a:solidFill>
                  <a:srgbClr val="000000"/>
                </a:solidFill>
              </a:rPr>
              <a:t>Genre </a:t>
            </a:r>
            <a:r>
              <a:rPr lang="en-US" sz="2000" dirty="0" smtClean="0">
                <a:solidFill>
                  <a:srgbClr val="000000"/>
                </a:solidFill>
              </a:rPr>
              <a:t>Adventure</a:t>
            </a:r>
            <a:r>
              <a:rPr lang="en-US" sz="2000" dirty="0">
                <a:solidFill>
                  <a:srgbClr val="000000"/>
                </a:solidFill>
              </a:rPr>
              <a:t>, Action, Comedy, Drama, Animation genre movies, have generated high box office revenues</a:t>
            </a:r>
            <a:r>
              <a:rPr lang="en-US" sz="2000" dirty="0" smtClean="0">
                <a:solidFill>
                  <a:srgbClr val="000000"/>
                </a:solidFill>
              </a:rPr>
              <a:t>.</a:t>
            </a:r>
            <a:endParaRPr lang="en-US" sz="2000" dirty="0">
              <a:solidFill>
                <a:srgbClr val="000000"/>
              </a:solidFill>
            </a:endParaRPr>
          </a:p>
          <a:p>
            <a:pPr marL="457200" indent="-457200">
              <a:buFont typeface="Wingdings" panose="05000000000000000000" pitchFamily="2" charset="2"/>
              <a:buChar char="Ø"/>
            </a:pPr>
            <a:r>
              <a:rPr lang="en-US" sz="2000" b="1" dirty="0" err="1" smtClean="0">
                <a:solidFill>
                  <a:srgbClr val="000000"/>
                </a:solidFill>
              </a:rPr>
              <a:t>Metascore</a:t>
            </a:r>
            <a:r>
              <a:rPr lang="en-US" sz="2000" dirty="0" smtClean="0">
                <a:solidFill>
                  <a:srgbClr val="000000"/>
                </a:solidFill>
              </a:rPr>
              <a:t> </a:t>
            </a:r>
            <a:r>
              <a:rPr lang="en-US" sz="2000" dirty="0">
                <a:solidFill>
                  <a:srgbClr val="000000"/>
                </a:solidFill>
              </a:rPr>
              <a:t>and Runtime (Minutes) is directly proportional to Rating of the movies.</a:t>
            </a:r>
          </a:p>
          <a:p>
            <a:pPr marL="457200" indent="-457200">
              <a:buFont typeface="Wingdings" panose="05000000000000000000" pitchFamily="2" charset="2"/>
              <a:buChar char="Ø"/>
            </a:pPr>
            <a:r>
              <a:rPr lang="en-US" sz="2000" dirty="0" smtClean="0">
                <a:solidFill>
                  <a:srgbClr val="000000"/>
                </a:solidFill>
              </a:rPr>
              <a:t>Impact of </a:t>
            </a:r>
            <a:r>
              <a:rPr lang="en-US" sz="2000" i="1" dirty="0">
                <a:solidFill>
                  <a:srgbClr val="000000"/>
                </a:solidFill>
              </a:rPr>
              <a:t>Rating, Votes, </a:t>
            </a:r>
            <a:r>
              <a:rPr lang="en-US" sz="2000" i="1" dirty="0" err="1">
                <a:solidFill>
                  <a:srgbClr val="000000"/>
                </a:solidFill>
              </a:rPr>
              <a:t>Metascore</a:t>
            </a:r>
            <a:r>
              <a:rPr lang="en-US" sz="2000" i="1" dirty="0">
                <a:solidFill>
                  <a:srgbClr val="000000"/>
                </a:solidFill>
              </a:rPr>
              <a:t> and Runtime (Minutes)</a:t>
            </a:r>
            <a:r>
              <a:rPr lang="en-US" sz="2000" dirty="0">
                <a:solidFill>
                  <a:srgbClr val="000000"/>
                </a:solidFill>
              </a:rPr>
              <a:t> on the Revenue</a:t>
            </a:r>
            <a:r>
              <a:rPr lang="en-US" sz="2000" dirty="0" smtClean="0">
                <a:solidFill>
                  <a:srgbClr val="000000"/>
                </a:solidFill>
              </a:rPr>
              <a:t>.</a:t>
            </a:r>
            <a:endParaRPr lang="en-US" sz="2000" dirty="0">
              <a:solidFill>
                <a:srgbClr val="000000"/>
              </a:solidFill>
            </a:endParaRPr>
          </a:p>
          <a:p>
            <a:pPr marL="457200" indent="-457200">
              <a:buFont typeface="Wingdings" panose="05000000000000000000" pitchFamily="2" charset="2"/>
              <a:buChar char="Ø"/>
            </a:pPr>
            <a:endParaRPr lang="en-US" sz="2000" dirty="0" smtClean="0">
              <a:solidFill>
                <a:srgbClr val="000000"/>
              </a:solidFill>
            </a:endParaRPr>
          </a:p>
        </p:txBody>
      </p:sp>
      <p:sp>
        <p:nvSpPr>
          <p:cNvPr id="5" name="Title 1"/>
          <p:cNvSpPr txBox="1">
            <a:spLocks/>
          </p:cNvSpPr>
          <p:nvPr/>
        </p:nvSpPr>
        <p:spPr>
          <a:xfrm>
            <a:off x="1254109" y="1064171"/>
            <a:ext cx="8722404"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Conclusion</a:t>
            </a:r>
            <a:endParaRPr lang="en-US" dirty="0">
              <a:solidFill>
                <a:srgbClr val="002060"/>
              </a:solidFill>
              <a:latin typeface="Trebuchet MS" panose="020B0603020202020204" pitchFamily="34" charset="0"/>
            </a:endParaRPr>
          </a:p>
        </p:txBody>
      </p:sp>
    </p:spTree>
    <p:extLst>
      <p:ext uri="{BB962C8B-B14F-4D97-AF65-F5344CB8AC3E}">
        <p14:creationId xmlns:p14="http://schemas.microsoft.com/office/powerpoint/2010/main" val="1245757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4109" y="1991664"/>
            <a:ext cx="8722404" cy="4278094"/>
          </a:xfrm>
          <a:prstGeom prst="rect">
            <a:avLst/>
          </a:prstGeom>
        </p:spPr>
        <p:txBody>
          <a:bodyPr wrap="square">
            <a:spAutoFit/>
          </a:bodyPr>
          <a:lstStyle/>
          <a:p>
            <a:r>
              <a:rPr lang="en-US" b="1" dirty="0"/>
              <a:t>Produce multiple movies with best features</a:t>
            </a:r>
            <a:r>
              <a:rPr lang="en-US" dirty="0"/>
              <a:t> - The movie industry is growing very fast. More movies are released year on year and the competition is very high and the revenue is distributed among many movies. </a:t>
            </a:r>
          </a:p>
          <a:p>
            <a:endParaRPr lang="en-US" dirty="0" smtClean="0"/>
          </a:p>
          <a:p>
            <a:pPr marL="342900" indent="-342900">
              <a:buFont typeface="+mj-lt"/>
              <a:buAutoNum type="arabicPeriod"/>
            </a:pPr>
            <a:r>
              <a:rPr lang="en-US" b="1" dirty="0" smtClean="0"/>
              <a:t>Produce movies with active directors</a:t>
            </a:r>
            <a:r>
              <a:rPr lang="en-US" dirty="0" smtClean="0"/>
              <a:t> - those people who directs multiple moderately high budget movies. For instance, Christopher Nolan movies is certain to bring in more Revenue, Rating and </a:t>
            </a:r>
            <a:r>
              <a:rPr lang="en-US" dirty="0" err="1" smtClean="0"/>
              <a:t>Metascore</a:t>
            </a:r>
            <a:r>
              <a:rPr lang="en-US" dirty="0" smtClean="0"/>
              <a:t>.</a:t>
            </a:r>
          </a:p>
          <a:p>
            <a:pPr marL="342900" indent="-342900">
              <a:buFont typeface="+mj-lt"/>
              <a:buAutoNum type="arabicPeriod"/>
            </a:pPr>
            <a:r>
              <a:rPr lang="en-US" b="1" dirty="0" smtClean="0"/>
              <a:t>Produce </a:t>
            </a:r>
            <a:r>
              <a:rPr lang="en-US" b="1" dirty="0"/>
              <a:t>movies that have Long runtimes</a:t>
            </a:r>
            <a:r>
              <a:rPr lang="en-US" dirty="0"/>
              <a:t> - Runtime greater than 2 hrs.</a:t>
            </a:r>
          </a:p>
          <a:p>
            <a:pPr marL="342900" indent="-342900">
              <a:buFont typeface="+mj-lt"/>
              <a:buAutoNum type="arabicPeriod"/>
            </a:pPr>
            <a:r>
              <a:rPr lang="en-US" b="1" dirty="0"/>
              <a:t>Produce movies with 3 Genre combination</a:t>
            </a:r>
            <a:r>
              <a:rPr lang="en-US" dirty="0"/>
              <a:t> - Include a mix of Drama, Animation, Adventure, Action, Thriller. The movies should relate to audience with real life incidents, should move them to the edge of the seats and should enhance their imagination.</a:t>
            </a:r>
          </a:p>
          <a:p>
            <a:pPr marL="342900" indent="-342900">
              <a:buFont typeface="+mj-lt"/>
              <a:buAutoNum type="arabicPeriod"/>
            </a:pPr>
            <a:r>
              <a:rPr lang="en-US" b="1" dirty="0"/>
              <a:t>Produce movies that will satisfy both People and Critics</a:t>
            </a:r>
            <a:r>
              <a:rPr lang="en-US" dirty="0"/>
              <a:t> - These movies will earn higher Revenue </a:t>
            </a:r>
          </a:p>
          <a:p>
            <a:endParaRPr lang="en-US" sz="2000" dirty="0">
              <a:solidFill>
                <a:srgbClr val="000000"/>
              </a:solidFill>
            </a:endParaRPr>
          </a:p>
        </p:txBody>
      </p:sp>
      <p:sp>
        <p:nvSpPr>
          <p:cNvPr id="5" name="Title 1"/>
          <p:cNvSpPr txBox="1">
            <a:spLocks/>
          </p:cNvSpPr>
          <p:nvPr/>
        </p:nvSpPr>
        <p:spPr>
          <a:xfrm>
            <a:off x="1254109" y="1064171"/>
            <a:ext cx="8722404"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Actionable Insights</a:t>
            </a:r>
            <a:endParaRPr lang="en-US" dirty="0">
              <a:solidFill>
                <a:srgbClr val="002060"/>
              </a:solidFill>
              <a:latin typeface="Trebuchet MS" panose="020B0603020202020204" pitchFamily="34" charset="0"/>
            </a:endParaRPr>
          </a:p>
        </p:txBody>
      </p:sp>
      <p:pic>
        <p:nvPicPr>
          <p:cNvPr id="4" name="Graphic 13" descr="Video camera">
            <a:extLst>
              <a:ext uri="{FF2B5EF4-FFF2-40B4-BE49-F238E27FC236}">
                <a16:creationId xmlns:a16="http://schemas.microsoft.com/office/drawing/2014/main" id="{D02FD505-A356-48BD-929C-BBC040A708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flipH="1">
            <a:off x="7008154" y="143691"/>
            <a:ext cx="2201163" cy="1800046"/>
          </a:xfrm>
          <a:prstGeom prst="rect">
            <a:avLst/>
          </a:prstGeom>
        </p:spPr>
      </p:pic>
    </p:spTree>
    <p:extLst>
      <p:ext uri="{BB962C8B-B14F-4D97-AF65-F5344CB8AC3E}">
        <p14:creationId xmlns:p14="http://schemas.microsoft.com/office/powerpoint/2010/main" val="853766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897467" y="3022456"/>
            <a:ext cx="8365649" cy="730678"/>
          </a:xfrm>
          <a:noFill/>
          <a:ln>
            <a:noFill/>
          </a:ln>
        </p:spPr>
        <p:txBody>
          <a:bodyPr>
            <a:noAutofit/>
          </a:bodyPr>
          <a:lstStyle/>
          <a:p>
            <a:pPr algn="ctr"/>
            <a:r>
              <a:rPr lang="en-IN" sz="4000" dirty="0" smtClean="0">
                <a:solidFill>
                  <a:schemeClr val="tx1">
                    <a:lumMod val="95000"/>
                    <a:lumOff val="5000"/>
                  </a:schemeClr>
                </a:solidFill>
                <a:latin typeface="Arial Rounded MT Bold" panose="020F0704030504030204" pitchFamily="34" charset="0"/>
              </a:rPr>
              <a:t>Thank You!</a:t>
            </a:r>
          </a:p>
        </p:txBody>
      </p:sp>
    </p:spTree>
    <p:extLst>
      <p:ext uri="{BB962C8B-B14F-4D97-AF65-F5344CB8AC3E}">
        <p14:creationId xmlns:p14="http://schemas.microsoft.com/office/powerpoint/2010/main" val="353554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37536" y="2028881"/>
            <a:ext cx="7335130" cy="435133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buFont typeface="Wingdings" panose="05000000000000000000" pitchFamily="2" charset="2"/>
              <a:buChar char="v"/>
            </a:pPr>
            <a:r>
              <a:rPr lang="en-IN" sz="2000" dirty="0" smtClean="0">
                <a:solidFill>
                  <a:schemeClr val="tx1"/>
                </a:solidFill>
                <a:latin typeface="Trebuchet MS" panose="020B0603020202020204" pitchFamily="34" charset="0"/>
              </a:rPr>
              <a:t>Problem Statement and Approach</a:t>
            </a:r>
          </a:p>
          <a:p>
            <a:pPr lvl="1">
              <a:buFont typeface="Wingdings" panose="05000000000000000000" pitchFamily="2" charset="2"/>
              <a:buChar char="v"/>
            </a:pPr>
            <a:r>
              <a:rPr lang="en-IN" sz="2000" dirty="0" smtClean="0">
                <a:solidFill>
                  <a:schemeClr val="tx1"/>
                </a:solidFill>
                <a:latin typeface="Trebuchet MS" panose="020B0603020202020204" pitchFamily="34" charset="0"/>
              </a:rPr>
              <a:t>Data Description</a:t>
            </a:r>
          </a:p>
          <a:p>
            <a:pPr lvl="1">
              <a:buFont typeface="Wingdings" panose="05000000000000000000" pitchFamily="2" charset="2"/>
              <a:buChar char="v"/>
            </a:pPr>
            <a:r>
              <a:rPr lang="en-IN" sz="2000" dirty="0" smtClean="0">
                <a:solidFill>
                  <a:schemeClr val="tx1"/>
                </a:solidFill>
                <a:latin typeface="Trebuchet MS" panose="020B0603020202020204" pitchFamily="34" charset="0"/>
              </a:rPr>
              <a:t>Data Loading</a:t>
            </a:r>
          </a:p>
          <a:p>
            <a:pPr lvl="1">
              <a:buFont typeface="Wingdings" panose="05000000000000000000" pitchFamily="2" charset="2"/>
              <a:buChar char="v"/>
            </a:pPr>
            <a:r>
              <a:rPr lang="en-IN" sz="2000" dirty="0" smtClean="0">
                <a:solidFill>
                  <a:schemeClr val="tx1"/>
                </a:solidFill>
                <a:latin typeface="Trebuchet MS" panose="020B0603020202020204" pitchFamily="34" charset="0"/>
              </a:rPr>
              <a:t>Deriving Best Director, Genre, Actor based on their Movies, Revenue, Ratings &amp; </a:t>
            </a:r>
            <a:r>
              <a:rPr lang="en-IN" sz="2000" dirty="0" err="1" smtClean="0">
                <a:solidFill>
                  <a:schemeClr val="tx1"/>
                </a:solidFill>
                <a:latin typeface="Trebuchet MS" panose="020B0603020202020204" pitchFamily="34" charset="0"/>
              </a:rPr>
              <a:t>Metascore</a:t>
            </a:r>
            <a:endParaRPr lang="en-IN" sz="2000" dirty="0">
              <a:solidFill>
                <a:schemeClr val="tx1"/>
              </a:solidFill>
              <a:latin typeface="Trebuchet MS" panose="020B0603020202020204" pitchFamily="34" charset="0"/>
            </a:endParaRPr>
          </a:p>
          <a:p>
            <a:pPr lvl="1">
              <a:buFont typeface="Wingdings" panose="05000000000000000000" pitchFamily="2" charset="2"/>
              <a:buChar char="v"/>
            </a:pPr>
            <a:r>
              <a:rPr lang="en-IN" sz="2000" dirty="0" smtClean="0">
                <a:solidFill>
                  <a:schemeClr val="tx1"/>
                </a:solidFill>
                <a:latin typeface="Trebuchet MS" panose="020B0603020202020204" pitchFamily="34" charset="0"/>
              </a:rPr>
              <a:t>Conclusion</a:t>
            </a:r>
            <a:endParaRPr lang="en-US" sz="2000" dirty="0">
              <a:solidFill>
                <a:schemeClr val="tx1"/>
              </a:solidFill>
              <a:latin typeface="Trebuchet MS" panose="020B0603020202020204" pitchFamily="34" charset="0"/>
            </a:endParaRPr>
          </a:p>
        </p:txBody>
      </p:sp>
      <p:sp>
        <p:nvSpPr>
          <p:cNvPr id="4" name="Title 1"/>
          <p:cNvSpPr txBox="1">
            <a:spLocks/>
          </p:cNvSpPr>
          <p:nvPr/>
        </p:nvSpPr>
        <p:spPr>
          <a:xfrm>
            <a:off x="1301770" y="1149315"/>
            <a:ext cx="8596668" cy="87956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rgbClr val="002060"/>
                </a:solidFill>
                <a:latin typeface="Trebuchet MS" panose="020B0603020202020204" pitchFamily="34" charset="0"/>
              </a:rPr>
              <a:t>Exploratory Data Analysis</a:t>
            </a:r>
            <a:br>
              <a:rPr lang="en-IN" dirty="0">
                <a:solidFill>
                  <a:srgbClr val="002060"/>
                </a:solidFill>
                <a:latin typeface="Trebuchet MS" panose="020B0603020202020204" pitchFamily="34" charset="0"/>
              </a:rPr>
            </a:br>
            <a:endParaRPr lang="en-US" sz="3200" dirty="0">
              <a:solidFill>
                <a:srgbClr val="002060"/>
              </a:solidFill>
              <a:latin typeface="Trebuchet MS" panose="020B0603020202020204" pitchFamily="34" charset="0"/>
            </a:endParaRPr>
          </a:p>
        </p:txBody>
      </p:sp>
      <p:pic>
        <p:nvPicPr>
          <p:cNvPr id="5" name="Graphic 13" descr="Video camera">
            <a:extLst>
              <a:ext uri="{FF2B5EF4-FFF2-40B4-BE49-F238E27FC236}">
                <a16:creationId xmlns:a16="http://schemas.microsoft.com/office/drawing/2014/main" id="{D02FD505-A356-48BD-929C-BBC040A708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flipH="1">
            <a:off x="7008156" y="78372"/>
            <a:ext cx="2201163" cy="2176512"/>
          </a:xfrm>
          <a:prstGeom prst="rect">
            <a:avLst/>
          </a:prstGeom>
        </p:spPr>
      </p:pic>
    </p:spTree>
    <p:extLst>
      <p:ext uri="{BB962C8B-B14F-4D97-AF65-F5344CB8AC3E}">
        <p14:creationId xmlns:p14="http://schemas.microsoft.com/office/powerpoint/2010/main" val="2057263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960" y="1147572"/>
            <a:ext cx="8596668" cy="879566"/>
          </a:xfrm>
        </p:spPr>
        <p:txBody>
          <a:bodyPr>
            <a:normAutofit/>
          </a:bodyPr>
          <a:lstStyle/>
          <a:p>
            <a:r>
              <a:rPr lang="en-US" dirty="0">
                <a:solidFill>
                  <a:srgbClr val="002060"/>
                </a:solidFill>
                <a:latin typeface="Trebuchet MS" panose="020B0603020202020204" pitchFamily="34" charset="0"/>
              </a:rPr>
              <a:t>Problem statement and approach</a:t>
            </a:r>
          </a:p>
        </p:txBody>
      </p:sp>
      <p:sp>
        <p:nvSpPr>
          <p:cNvPr id="3" name="Content Placeholder 2"/>
          <p:cNvSpPr>
            <a:spLocks noGrp="1"/>
          </p:cNvSpPr>
          <p:nvPr>
            <p:ph idx="1"/>
          </p:nvPr>
        </p:nvSpPr>
        <p:spPr>
          <a:xfrm>
            <a:off x="1259960" y="1822422"/>
            <a:ext cx="7005710" cy="3880773"/>
          </a:xfrm>
        </p:spPr>
        <p:txBody>
          <a:bodyPr>
            <a:normAutofit/>
          </a:bodyPr>
          <a:lstStyle/>
          <a:p>
            <a:pPr marL="0" indent="0">
              <a:buNone/>
            </a:pPr>
            <a:r>
              <a:rPr lang="en-US" sz="2200" dirty="0">
                <a:solidFill>
                  <a:schemeClr val="tx1"/>
                </a:solidFill>
                <a:latin typeface="Trebuchet MS" panose="020B0603020202020204" pitchFamily="34" charset="0"/>
              </a:rPr>
              <a:t>Here given is the IMDB database of 1000 movies for the last 10 years (2006-2016</a:t>
            </a:r>
            <a:r>
              <a:rPr lang="en-US" sz="2200" dirty="0" smtClean="0">
                <a:solidFill>
                  <a:schemeClr val="tx1"/>
                </a:solidFill>
                <a:latin typeface="Trebuchet MS" panose="020B0603020202020204" pitchFamily="34" charset="0"/>
              </a:rPr>
              <a:t>). Identifying </a:t>
            </a:r>
            <a:r>
              <a:rPr lang="en-US" sz="2200" dirty="0">
                <a:solidFill>
                  <a:schemeClr val="tx1"/>
                </a:solidFill>
                <a:latin typeface="Trebuchet MS" panose="020B0603020202020204" pitchFamily="34" charset="0"/>
              </a:rPr>
              <a:t>the characteristics of movies that earn:</a:t>
            </a:r>
          </a:p>
          <a:p>
            <a:pPr marL="914400" lvl="1" indent="-457200">
              <a:buFont typeface="+mj-lt"/>
              <a:buAutoNum type="arabicPeriod"/>
            </a:pPr>
            <a:r>
              <a:rPr lang="en-US" sz="2200" dirty="0" smtClean="0">
                <a:solidFill>
                  <a:schemeClr val="tx1"/>
                </a:solidFill>
                <a:latin typeface="Trebuchet MS" panose="020B0603020202020204" pitchFamily="34" charset="0"/>
              </a:rPr>
              <a:t>More </a:t>
            </a:r>
            <a:r>
              <a:rPr lang="en-US" sz="2200" dirty="0">
                <a:solidFill>
                  <a:schemeClr val="tx1"/>
                </a:solidFill>
                <a:latin typeface="Trebuchet MS" panose="020B0603020202020204" pitchFamily="34" charset="0"/>
              </a:rPr>
              <a:t>Revenue</a:t>
            </a:r>
          </a:p>
          <a:p>
            <a:pPr marL="914400" lvl="1" indent="-457200">
              <a:buFont typeface="+mj-lt"/>
              <a:buAutoNum type="arabicPeriod"/>
            </a:pPr>
            <a:r>
              <a:rPr lang="en-US" sz="2200" dirty="0">
                <a:solidFill>
                  <a:schemeClr val="tx1"/>
                </a:solidFill>
                <a:latin typeface="Trebuchet MS" panose="020B0603020202020204" pitchFamily="34" charset="0"/>
              </a:rPr>
              <a:t>Popularity based on rating (IMDB Rating)</a:t>
            </a:r>
          </a:p>
          <a:p>
            <a:pPr marL="0" indent="0">
              <a:buNone/>
            </a:pPr>
            <a:r>
              <a:rPr lang="en-US" sz="2200" dirty="0" smtClean="0">
                <a:solidFill>
                  <a:schemeClr val="tx1"/>
                </a:solidFill>
                <a:latin typeface="Trebuchet MS" panose="020B0603020202020204" pitchFamily="34" charset="0"/>
              </a:rPr>
              <a:t>Also</a:t>
            </a:r>
            <a:r>
              <a:rPr lang="en-US" sz="2200" dirty="0">
                <a:solidFill>
                  <a:schemeClr val="tx1"/>
                </a:solidFill>
                <a:latin typeface="Trebuchet MS" panose="020B0603020202020204" pitchFamily="34" charset="0"/>
              </a:rPr>
              <a:t>, We need to identify the strategy that could be used in investing in movies to gain maximum profits based on various criteria.</a:t>
            </a:r>
          </a:p>
          <a:p>
            <a:pPr marL="0" indent="0">
              <a:buNone/>
            </a:pPr>
            <a:endParaRPr lang="en-US" b="1" dirty="0"/>
          </a:p>
        </p:txBody>
      </p:sp>
    </p:spTree>
    <p:extLst>
      <p:ext uri="{BB962C8B-B14F-4D97-AF65-F5344CB8AC3E}">
        <p14:creationId xmlns:p14="http://schemas.microsoft.com/office/powerpoint/2010/main" val="180312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4109" y="1064171"/>
            <a:ext cx="8596668"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Data </a:t>
            </a:r>
            <a:r>
              <a:rPr lang="en-US" dirty="0">
                <a:solidFill>
                  <a:srgbClr val="002060"/>
                </a:solidFill>
                <a:latin typeface="Trebuchet MS" panose="020B0603020202020204" pitchFamily="34" charset="0"/>
              </a:rPr>
              <a:t>description </a:t>
            </a:r>
          </a:p>
        </p:txBody>
      </p:sp>
      <p:sp>
        <p:nvSpPr>
          <p:cNvPr id="5" name="Content Placeholder 2"/>
          <p:cNvSpPr txBox="1">
            <a:spLocks/>
          </p:cNvSpPr>
          <p:nvPr/>
        </p:nvSpPr>
        <p:spPr>
          <a:xfrm>
            <a:off x="1254109" y="1943737"/>
            <a:ext cx="7005710"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a:solidFill>
                  <a:schemeClr val="tx1"/>
                </a:solidFill>
                <a:latin typeface="Trebuchet MS" panose="020B0603020202020204" pitchFamily="34" charset="0"/>
              </a:rPr>
              <a:t>The Dataset is derived from IMDb which consists of 1000 movies from year 2006 to 2016.</a:t>
            </a:r>
          </a:p>
          <a:p>
            <a:r>
              <a:rPr lang="en-US" sz="2000" dirty="0" smtClean="0">
                <a:solidFill>
                  <a:schemeClr val="tx1"/>
                </a:solidFill>
                <a:latin typeface="Trebuchet MS" panose="020B0603020202020204" pitchFamily="34" charset="0"/>
              </a:rPr>
              <a:t> </a:t>
            </a:r>
            <a:r>
              <a:rPr lang="en-US" sz="2000" dirty="0">
                <a:solidFill>
                  <a:schemeClr val="tx1"/>
                </a:solidFill>
                <a:latin typeface="Trebuchet MS" panose="020B0603020202020204" pitchFamily="34" charset="0"/>
              </a:rPr>
              <a:t>The Dataset consists of information such as Movie Title, Genre, Director, Actors, Ratings, Revenue etc. </a:t>
            </a:r>
          </a:p>
          <a:p>
            <a:r>
              <a:rPr lang="en-US" sz="2000" dirty="0" smtClean="0">
                <a:solidFill>
                  <a:schemeClr val="tx1"/>
                </a:solidFill>
                <a:latin typeface="Trebuchet MS" panose="020B0603020202020204" pitchFamily="34" charset="0"/>
              </a:rPr>
              <a:t> </a:t>
            </a:r>
            <a:r>
              <a:rPr lang="en-US" sz="2000" dirty="0">
                <a:solidFill>
                  <a:schemeClr val="tx1"/>
                </a:solidFill>
                <a:latin typeface="Trebuchet MS" panose="020B0603020202020204" pitchFamily="34" charset="0"/>
              </a:rPr>
              <a:t>The Dataset Comprises of 1000 rows and 12 columns</a:t>
            </a:r>
          </a:p>
        </p:txBody>
      </p:sp>
    </p:spTree>
    <p:extLst>
      <p:ext uri="{BB962C8B-B14F-4D97-AF65-F5344CB8AC3E}">
        <p14:creationId xmlns:p14="http://schemas.microsoft.com/office/powerpoint/2010/main" val="2449828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6D50F1-BC32-4B79-9C62-774CEEEB9497}"/>
              </a:ext>
            </a:extLst>
          </p:cNvPr>
          <p:cNvPicPr>
            <a:picLocks noChangeAspect="1"/>
          </p:cNvPicPr>
          <p:nvPr/>
        </p:nvPicPr>
        <p:blipFill>
          <a:blip r:embed="rId2"/>
          <a:stretch>
            <a:fillRect/>
          </a:stretch>
        </p:blipFill>
        <p:spPr>
          <a:xfrm>
            <a:off x="1399735" y="1943737"/>
            <a:ext cx="7719522" cy="3221976"/>
          </a:xfrm>
          <a:prstGeom prst="rect">
            <a:avLst/>
          </a:prstGeom>
          <a:ln>
            <a:solidFill>
              <a:schemeClr val="tx1"/>
            </a:solidFill>
          </a:ln>
          <a:effectLst>
            <a:glow rad="63500">
              <a:schemeClr val="accent1">
                <a:satMod val="175000"/>
                <a:alpha val="40000"/>
              </a:schemeClr>
            </a:glow>
          </a:effectLst>
        </p:spPr>
      </p:pic>
      <p:sp>
        <p:nvSpPr>
          <p:cNvPr id="5" name="Rectangle 4"/>
          <p:cNvSpPr/>
          <p:nvPr/>
        </p:nvSpPr>
        <p:spPr>
          <a:xfrm>
            <a:off x="1254109" y="5460504"/>
            <a:ext cx="8752114" cy="584775"/>
          </a:xfrm>
          <a:prstGeom prst="rect">
            <a:avLst/>
          </a:prstGeom>
          <a:noFill/>
        </p:spPr>
        <p:txBody>
          <a:bodyPr wrap="square" lIns="91440" tIns="45720" rIns="91440" bIns="45720">
            <a:spAutoFit/>
          </a:bodyPr>
          <a:lstStyle/>
          <a:p>
            <a:r>
              <a:rPr lang="en-IN" sz="1600" dirty="0" smtClean="0">
                <a:ln w="0"/>
                <a:effectLst>
                  <a:outerShdw blurRad="38100" dist="19050" dir="2700000" algn="tl" rotWithShape="0">
                    <a:schemeClr val="dk1">
                      <a:alpha val="40000"/>
                    </a:schemeClr>
                  </a:outerShdw>
                </a:effectLst>
              </a:rPr>
              <a:t>The</a:t>
            </a:r>
            <a:r>
              <a:rPr lang="en-IN" sz="1600" dirty="0" smtClean="0">
                <a:ln w="0"/>
                <a:effectLst>
                  <a:outerShdw blurRad="38100" dist="19050" dir="2700000" algn="tl" rotWithShape="0">
                    <a:schemeClr val="dk1">
                      <a:alpha val="40000"/>
                    </a:schemeClr>
                  </a:outerShdw>
                </a:effectLst>
                <a:latin typeface="Trebuchet MS" panose="020B0603020202020204" pitchFamily="34" charset="0"/>
              </a:rPr>
              <a:t> DATA SET includes Movies data from 2006 – 2016. It provides full data of Movies like Director, Rating, Genre, Revenue Etc.,</a:t>
            </a:r>
            <a:endParaRPr lang="en-US" sz="1600" b="0" cap="none" spc="0" dirty="0">
              <a:ln w="0"/>
              <a:solidFill>
                <a:schemeClr val="tx1"/>
              </a:solidFill>
              <a:effectLst>
                <a:outerShdw blurRad="38100" dist="19050" dir="2700000" algn="tl" rotWithShape="0">
                  <a:schemeClr val="dk1">
                    <a:alpha val="40000"/>
                  </a:schemeClr>
                </a:outerShdw>
              </a:effectLst>
              <a:latin typeface="Trebuchet MS" panose="020B0603020202020204" pitchFamily="34" charset="0"/>
            </a:endParaRPr>
          </a:p>
        </p:txBody>
      </p:sp>
      <p:sp>
        <p:nvSpPr>
          <p:cNvPr id="6" name="Title 1"/>
          <p:cNvSpPr txBox="1">
            <a:spLocks/>
          </p:cNvSpPr>
          <p:nvPr/>
        </p:nvSpPr>
        <p:spPr>
          <a:xfrm>
            <a:off x="1254109" y="1064171"/>
            <a:ext cx="8596668"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solidFill>
                  <a:srgbClr val="002060"/>
                </a:solidFill>
                <a:latin typeface="Trebuchet MS" panose="020B0603020202020204" pitchFamily="34" charset="0"/>
              </a:rPr>
              <a:t>Data </a:t>
            </a:r>
            <a:r>
              <a:rPr lang="en-IN" dirty="0" smtClean="0">
                <a:solidFill>
                  <a:srgbClr val="002060"/>
                </a:solidFill>
                <a:latin typeface="Trebuchet MS" panose="020B0603020202020204" pitchFamily="34" charset="0"/>
              </a:rPr>
              <a:t>Definition</a:t>
            </a:r>
            <a:endParaRPr lang="en-US" dirty="0">
              <a:solidFill>
                <a:srgbClr val="002060"/>
              </a:solidFill>
              <a:latin typeface="Trebuchet MS" panose="020B0603020202020204" pitchFamily="34" charset="0"/>
            </a:endParaRPr>
          </a:p>
        </p:txBody>
      </p:sp>
    </p:spTree>
    <p:extLst>
      <p:ext uri="{BB962C8B-B14F-4D97-AF65-F5344CB8AC3E}">
        <p14:creationId xmlns:p14="http://schemas.microsoft.com/office/powerpoint/2010/main" val="1131053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54109" y="868226"/>
            <a:ext cx="8596668"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solidFill>
                  <a:srgbClr val="002060"/>
                </a:solidFill>
                <a:latin typeface="Trebuchet MS" panose="020B0603020202020204" pitchFamily="34" charset="0"/>
              </a:rPr>
              <a:t>Steps Followed</a:t>
            </a:r>
            <a:endParaRPr lang="en-US" dirty="0">
              <a:solidFill>
                <a:srgbClr val="002060"/>
              </a:solidFill>
              <a:latin typeface="Trebuchet MS" panose="020B0603020202020204" pitchFamily="34" charset="0"/>
            </a:endParaRPr>
          </a:p>
        </p:txBody>
      </p:sp>
      <p:sp>
        <p:nvSpPr>
          <p:cNvPr id="2" name="Rectangle 1"/>
          <p:cNvSpPr/>
          <p:nvPr/>
        </p:nvSpPr>
        <p:spPr>
          <a:xfrm>
            <a:off x="709747" y="1528337"/>
            <a:ext cx="8133806" cy="5817939"/>
          </a:xfrm>
          <a:prstGeom prst="rect">
            <a:avLst/>
          </a:prstGeom>
        </p:spPr>
        <p:txBody>
          <a:bodyPr wrap="square">
            <a:spAutoFit/>
          </a:bodyPr>
          <a:lstStyle/>
          <a:p>
            <a:pPr marL="285750" indent="-285750">
              <a:lnSpc>
                <a:spcPct val="200000"/>
              </a:lnSpc>
              <a:buFont typeface="Wingdings" panose="05000000000000000000" pitchFamily="2" charset="2"/>
              <a:buChar char="Ø"/>
            </a:pPr>
            <a:r>
              <a:rPr lang="en-US" dirty="0" smtClean="0">
                <a:latin typeface="+mj-lt"/>
                <a:cs typeface="Calibri" panose="020F0502020204030204" pitchFamily="34" charset="0"/>
              </a:rPr>
              <a:t>First, Understand </a:t>
            </a:r>
            <a:r>
              <a:rPr lang="en-US" dirty="0">
                <a:latin typeface="+mj-lt"/>
                <a:cs typeface="Calibri" panose="020F0502020204030204" pitchFamily="34" charset="0"/>
              </a:rPr>
              <a:t>the dataset</a:t>
            </a:r>
          </a:p>
          <a:p>
            <a:pPr marL="285750" indent="-285750">
              <a:lnSpc>
                <a:spcPct val="200000"/>
              </a:lnSpc>
              <a:buFont typeface="Wingdings" panose="05000000000000000000" pitchFamily="2" charset="2"/>
              <a:buChar char="Ø"/>
            </a:pPr>
            <a:r>
              <a:rPr lang="en-US" dirty="0">
                <a:latin typeface="+mj-lt"/>
                <a:cs typeface="Calibri" panose="020F0502020204030204" pitchFamily="34" charset="0"/>
              </a:rPr>
              <a:t>With the help of pandas profiling, find which columns require preprocessing.</a:t>
            </a:r>
          </a:p>
          <a:p>
            <a:pPr marL="285750" indent="-285750">
              <a:lnSpc>
                <a:spcPct val="150000"/>
              </a:lnSpc>
              <a:buFont typeface="Wingdings" panose="05000000000000000000" pitchFamily="2" charset="2"/>
              <a:buChar char="Ø"/>
            </a:pPr>
            <a:r>
              <a:rPr lang="en-US" dirty="0">
                <a:latin typeface="+mj-lt"/>
                <a:cs typeface="Calibri" panose="020F0502020204030204" pitchFamily="34" charset="0"/>
              </a:rPr>
              <a:t>Clean up the dataset.</a:t>
            </a:r>
          </a:p>
          <a:p>
            <a:pPr marL="285750" indent="-285750">
              <a:lnSpc>
                <a:spcPct val="150000"/>
              </a:lnSpc>
              <a:buFont typeface="Wingdings" panose="05000000000000000000" pitchFamily="2" charset="2"/>
              <a:buChar char="Ø"/>
            </a:pPr>
            <a:r>
              <a:rPr lang="en-US" dirty="0" smtClean="0">
                <a:latin typeface="+mj-lt"/>
                <a:cs typeface="Calibri" panose="020F0502020204030204" pitchFamily="34" charset="0"/>
              </a:rPr>
              <a:t>Identify  </a:t>
            </a:r>
            <a:r>
              <a:rPr lang="en-US" dirty="0">
                <a:latin typeface="+mj-lt"/>
                <a:cs typeface="Calibri" panose="020F0502020204030204" pitchFamily="34" charset="0"/>
              </a:rPr>
              <a:t>several questions to find out the relationship of Genre, Director and Runtime of movies against Revenue, Rating and </a:t>
            </a:r>
            <a:r>
              <a:rPr lang="en-US" dirty="0" err="1">
                <a:latin typeface="+mj-lt"/>
                <a:cs typeface="Calibri" panose="020F0502020204030204" pitchFamily="34" charset="0"/>
              </a:rPr>
              <a:t>Metascore</a:t>
            </a:r>
            <a:r>
              <a:rPr lang="en-US" dirty="0">
                <a:latin typeface="+mj-lt"/>
                <a:cs typeface="Calibri" panose="020F0502020204030204" pitchFamily="34" charset="0"/>
              </a:rPr>
              <a:t>.</a:t>
            </a:r>
          </a:p>
          <a:p>
            <a:pPr marL="285750" indent="-285750">
              <a:lnSpc>
                <a:spcPct val="150000"/>
              </a:lnSpc>
              <a:buFont typeface="Wingdings" panose="05000000000000000000" pitchFamily="2" charset="2"/>
              <a:buChar char="Ø"/>
            </a:pPr>
            <a:r>
              <a:rPr lang="en-US" dirty="0" smtClean="0">
                <a:latin typeface="+mj-lt"/>
                <a:cs typeface="Calibri" panose="020F0502020204030204" pitchFamily="34" charset="0"/>
              </a:rPr>
              <a:t>Explore </a:t>
            </a:r>
            <a:r>
              <a:rPr lang="en-US" dirty="0">
                <a:latin typeface="+mj-lt"/>
                <a:cs typeface="Calibri" panose="020F0502020204030204" pitchFamily="34" charset="0"/>
              </a:rPr>
              <a:t>the impact of Director on a movie’s Revenue, Rating and </a:t>
            </a:r>
            <a:r>
              <a:rPr lang="en-US" dirty="0" err="1">
                <a:latin typeface="+mj-lt"/>
                <a:cs typeface="Calibri" panose="020F0502020204030204" pitchFamily="34" charset="0"/>
              </a:rPr>
              <a:t>Metascore</a:t>
            </a:r>
            <a:r>
              <a:rPr lang="en-US" dirty="0">
                <a:latin typeface="+mj-lt"/>
                <a:cs typeface="Calibri" panose="020F0502020204030204" pitchFamily="34" charset="0"/>
              </a:rPr>
              <a:t>.</a:t>
            </a:r>
          </a:p>
          <a:p>
            <a:pPr marL="285750" indent="-285750">
              <a:lnSpc>
                <a:spcPct val="150000"/>
              </a:lnSpc>
              <a:buFont typeface="Wingdings" panose="05000000000000000000" pitchFamily="2" charset="2"/>
              <a:buChar char="Ø"/>
            </a:pPr>
            <a:r>
              <a:rPr lang="en-US" dirty="0" smtClean="0">
                <a:latin typeface="+mj-lt"/>
                <a:cs typeface="Calibri" panose="020F0502020204030204" pitchFamily="34" charset="0"/>
              </a:rPr>
              <a:t>Explore </a:t>
            </a:r>
            <a:r>
              <a:rPr lang="en-US" dirty="0">
                <a:latin typeface="+mj-lt"/>
                <a:cs typeface="Calibri" panose="020F0502020204030204" pitchFamily="34" charset="0"/>
              </a:rPr>
              <a:t>the impact of Runtime of a movie based </a:t>
            </a:r>
            <a:r>
              <a:rPr lang="en-US" dirty="0" smtClean="0">
                <a:latin typeface="+mj-lt"/>
                <a:cs typeface="Calibri" panose="020F0502020204030204" pitchFamily="34" charset="0"/>
              </a:rPr>
              <a:t>on length </a:t>
            </a:r>
          </a:p>
          <a:p>
            <a:pPr marL="285750" indent="-285750">
              <a:lnSpc>
                <a:spcPct val="150000"/>
              </a:lnSpc>
              <a:buFont typeface="Wingdings" panose="05000000000000000000" pitchFamily="2" charset="2"/>
              <a:buChar char="Ø"/>
            </a:pPr>
            <a:r>
              <a:rPr lang="en-US" dirty="0" smtClean="0">
                <a:latin typeface="+mj-lt"/>
                <a:cs typeface="Calibri" panose="020F0502020204030204" pitchFamily="34" charset="0"/>
              </a:rPr>
              <a:t>Explore </a:t>
            </a:r>
            <a:r>
              <a:rPr lang="en-US" dirty="0">
                <a:latin typeface="+mj-lt"/>
                <a:cs typeface="Calibri" panose="020F0502020204030204" pitchFamily="34" charset="0"/>
              </a:rPr>
              <a:t>the correlation between Revenue, Rating and </a:t>
            </a:r>
            <a:r>
              <a:rPr lang="en-US" dirty="0" err="1" smtClean="0">
                <a:latin typeface="+mj-lt"/>
                <a:cs typeface="Calibri" panose="020F0502020204030204" pitchFamily="34" charset="0"/>
              </a:rPr>
              <a:t>Metascore</a:t>
            </a:r>
            <a:r>
              <a:rPr lang="en-US" dirty="0" smtClean="0">
                <a:latin typeface="+mj-lt"/>
                <a:cs typeface="Calibri" panose="020F0502020204030204" pitchFamily="34" charset="0"/>
              </a:rPr>
              <a:t>.</a:t>
            </a:r>
          </a:p>
          <a:p>
            <a:pPr marL="285750" indent="-285750">
              <a:lnSpc>
                <a:spcPct val="150000"/>
              </a:lnSpc>
              <a:buFont typeface="Wingdings" panose="05000000000000000000" pitchFamily="2" charset="2"/>
              <a:buChar char="Ø"/>
            </a:pPr>
            <a:r>
              <a:rPr lang="en-US" dirty="0" smtClean="0">
                <a:latin typeface="+mj-lt"/>
                <a:cs typeface="Calibri" panose="020F0502020204030204" pitchFamily="34" charset="0"/>
              </a:rPr>
              <a:t>Draw conclusions </a:t>
            </a:r>
            <a:r>
              <a:rPr lang="en-US" dirty="0">
                <a:latin typeface="+mj-lt"/>
                <a:cs typeface="Calibri" panose="020F0502020204030204" pitchFamily="34" charset="0"/>
              </a:rPr>
              <a:t>from the findings from all the </a:t>
            </a:r>
            <a:r>
              <a:rPr lang="en-US" dirty="0" smtClean="0">
                <a:latin typeface="+mj-lt"/>
                <a:cs typeface="Calibri" panose="020F0502020204030204" pitchFamily="34" charset="0"/>
              </a:rPr>
              <a:t>exploration.</a:t>
            </a:r>
          </a:p>
          <a:p>
            <a:pPr marL="285750" indent="-285750">
              <a:lnSpc>
                <a:spcPct val="150000"/>
              </a:lnSpc>
              <a:buFont typeface="Wingdings" panose="05000000000000000000" pitchFamily="2" charset="2"/>
              <a:buChar char="Ø"/>
            </a:pPr>
            <a:r>
              <a:rPr lang="en-US" dirty="0" smtClean="0">
                <a:latin typeface="+mj-lt"/>
                <a:cs typeface="Calibri" panose="020F0502020204030204" pitchFamily="34" charset="0"/>
              </a:rPr>
              <a:t>Find </a:t>
            </a:r>
            <a:r>
              <a:rPr lang="en-US" dirty="0">
                <a:latin typeface="+mj-lt"/>
                <a:cs typeface="Calibri" panose="020F0502020204030204" pitchFamily="34" charset="0"/>
              </a:rPr>
              <a:t>out actionable insights based on the findings.</a:t>
            </a:r>
          </a:p>
          <a:p>
            <a:pPr marL="285750" indent="-285750">
              <a:lnSpc>
                <a:spcPct val="150000"/>
              </a:lnSpc>
              <a:buFont typeface="Wingdings" panose="05000000000000000000" pitchFamily="2" charset="2"/>
              <a:buChar char="Ø"/>
            </a:pPr>
            <a:endParaRPr lang="en-US" sz="1600" dirty="0">
              <a:latin typeface="+mj-lt"/>
            </a:endParaRPr>
          </a:p>
        </p:txBody>
      </p:sp>
    </p:spTree>
    <p:extLst>
      <p:ext uri="{BB962C8B-B14F-4D97-AF65-F5344CB8AC3E}">
        <p14:creationId xmlns:p14="http://schemas.microsoft.com/office/powerpoint/2010/main" val="453571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6399" t="29557" r="8784" b="19141"/>
          <a:stretch/>
        </p:blipFill>
        <p:spPr bwMode="auto">
          <a:xfrm>
            <a:off x="1254109" y="1648311"/>
            <a:ext cx="7875823" cy="4119438"/>
          </a:xfrm>
          <a:prstGeom prst="rect">
            <a:avLst/>
          </a:prstGeom>
          <a:ln>
            <a:noFill/>
          </a:ln>
          <a:effectLst>
            <a:softEdge rad="112500"/>
          </a:effectLst>
          <a:extLst>
            <a:ext uri="{53640926-AAD7-44D8-BBD7-CCE9431645EC}">
              <a14:shadowObscured xmlns:a14="http://schemas.microsoft.com/office/drawing/2010/main"/>
            </a:ext>
          </a:extLst>
        </p:spPr>
      </p:pic>
      <p:sp>
        <p:nvSpPr>
          <p:cNvPr id="4" name="Title 1"/>
          <p:cNvSpPr txBox="1">
            <a:spLocks/>
          </p:cNvSpPr>
          <p:nvPr/>
        </p:nvSpPr>
        <p:spPr>
          <a:xfrm>
            <a:off x="1254109" y="1064171"/>
            <a:ext cx="8596668"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Trebuchet MS" panose="020B0603020202020204" pitchFamily="34" charset="0"/>
              </a:rPr>
              <a:t>Data Loading</a:t>
            </a:r>
            <a:endParaRPr lang="en-US" dirty="0">
              <a:solidFill>
                <a:srgbClr val="002060"/>
              </a:solidFill>
              <a:latin typeface="Trebuchet MS" panose="020B0603020202020204" pitchFamily="34" charset="0"/>
            </a:endParaRPr>
          </a:p>
        </p:txBody>
      </p:sp>
    </p:spTree>
    <p:extLst>
      <p:ext uri="{BB962C8B-B14F-4D97-AF65-F5344CB8AC3E}">
        <p14:creationId xmlns:p14="http://schemas.microsoft.com/office/powerpoint/2010/main" val="3484822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4109" y="1574405"/>
            <a:ext cx="8708757" cy="307777"/>
          </a:xfrm>
          <a:prstGeom prst="rect">
            <a:avLst/>
          </a:prstGeom>
        </p:spPr>
        <p:txBody>
          <a:bodyPr wrap="square">
            <a:spAutoFit/>
          </a:bodyPr>
          <a:lstStyle/>
          <a:p>
            <a:r>
              <a:rPr lang="en-US" sz="1400" dirty="0" err="1">
                <a:latin typeface="Trebuchet MS" panose="020B0603020202020204" pitchFamily="34" charset="0"/>
              </a:rPr>
              <a:t>movies.groupby</a:t>
            </a:r>
            <a:r>
              <a:rPr lang="en-US" sz="1400" dirty="0">
                <a:latin typeface="Trebuchet MS" panose="020B0603020202020204" pitchFamily="34" charset="0"/>
              </a:rPr>
              <a:t>('Year')['Title'].count()</a:t>
            </a:r>
          </a:p>
        </p:txBody>
      </p:sp>
      <p:sp>
        <p:nvSpPr>
          <p:cNvPr id="6" name="Rectangle 5"/>
          <p:cNvSpPr/>
          <p:nvPr/>
        </p:nvSpPr>
        <p:spPr>
          <a:xfrm>
            <a:off x="1254109" y="5663176"/>
            <a:ext cx="10527286" cy="338554"/>
          </a:xfrm>
          <a:prstGeom prst="rect">
            <a:avLst/>
          </a:prstGeom>
        </p:spPr>
        <p:txBody>
          <a:bodyPr wrap="square">
            <a:spAutoFit/>
          </a:bodyPr>
          <a:lstStyle/>
          <a:p>
            <a:r>
              <a:rPr lang="en-US" sz="1600" b="1" dirty="0" smtClean="0">
                <a:solidFill>
                  <a:srgbClr val="000000"/>
                </a:solidFill>
                <a:latin typeface="Trebuchet MS" panose="020B0603020202020204" pitchFamily="34" charset="0"/>
                <a:cs typeface="Arial" panose="020B0604020202020204" pitchFamily="34" charset="0"/>
              </a:rPr>
              <a:t>2016, </a:t>
            </a:r>
            <a:r>
              <a:rPr lang="en-US" sz="1600" dirty="0">
                <a:solidFill>
                  <a:srgbClr val="000000"/>
                </a:solidFill>
                <a:latin typeface="Trebuchet MS" panose="020B0603020202020204" pitchFamily="34" charset="0"/>
                <a:cs typeface="Arial" panose="020B0604020202020204" pitchFamily="34" charset="0"/>
              </a:rPr>
              <a:t> </a:t>
            </a:r>
            <a:r>
              <a:rPr lang="en-US" sz="1600" dirty="0" smtClean="0">
                <a:solidFill>
                  <a:srgbClr val="000000"/>
                </a:solidFill>
                <a:latin typeface="Trebuchet MS" panose="020B0603020202020204" pitchFamily="34" charset="0"/>
                <a:cs typeface="Arial" panose="020B0604020202020204" pitchFamily="34" charset="0"/>
              </a:rPr>
              <a:t>Year in which </a:t>
            </a:r>
            <a:r>
              <a:rPr lang="en-US" sz="1600" dirty="0">
                <a:solidFill>
                  <a:srgbClr val="000000"/>
                </a:solidFill>
                <a:latin typeface="Trebuchet MS" panose="020B0603020202020204" pitchFamily="34" charset="0"/>
                <a:cs typeface="Arial" panose="020B0604020202020204" pitchFamily="34" charset="0"/>
              </a:rPr>
              <a:t>h</a:t>
            </a:r>
            <a:r>
              <a:rPr lang="en-US" sz="1600" dirty="0" smtClean="0">
                <a:solidFill>
                  <a:srgbClr val="000000"/>
                </a:solidFill>
                <a:latin typeface="Trebuchet MS" panose="020B0603020202020204" pitchFamily="34" charset="0"/>
                <a:cs typeface="Arial" panose="020B0604020202020204" pitchFamily="34" charset="0"/>
              </a:rPr>
              <a:t>igher Number of movies released during the period 2006- 2016</a:t>
            </a:r>
            <a:endParaRPr lang="en-US" sz="1600" b="1" dirty="0">
              <a:solidFill>
                <a:srgbClr val="000000"/>
              </a:solidFill>
              <a:latin typeface="Trebuchet MS" panose="020B0603020202020204" pitchFamily="34" charset="0"/>
              <a:cs typeface="Arial" panose="020B0604020202020204" pitchFamily="34" charset="0"/>
            </a:endParaRPr>
          </a:p>
        </p:txBody>
      </p:sp>
      <p:sp>
        <p:nvSpPr>
          <p:cNvPr id="7" name="Title 1"/>
          <p:cNvSpPr txBox="1">
            <a:spLocks/>
          </p:cNvSpPr>
          <p:nvPr/>
        </p:nvSpPr>
        <p:spPr>
          <a:xfrm>
            <a:off x="1254109" y="1064171"/>
            <a:ext cx="8596668" cy="879566"/>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smtClean="0">
                <a:solidFill>
                  <a:srgbClr val="002060"/>
                </a:solidFill>
                <a:latin typeface="Trebuchet MS" panose="020B0603020202020204" pitchFamily="34" charset="0"/>
              </a:rPr>
              <a:t>Which Year had higher Number of movies released</a:t>
            </a:r>
            <a:endParaRPr lang="en-US" sz="3100" dirty="0">
              <a:solidFill>
                <a:srgbClr val="002060"/>
              </a:solidFill>
              <a:latin typeface="Trebuchet MS" panose="020B0603020202020204" pitchFamily="34" charset="0"/>
            </a:endParaRPr>
          </a:p>
        </p:txBody>
      </p:sp>
      <p:pic>
        <p:nvPicPr>
          <p:cNvPr id="9" name="Picture 8"/>
          <p:cNvPicPr/>
          <p:nvPr/>
        </p:nvPicPr>
        <p:blipFill rotWithShape="1">
          <a:blip r:embed="rId2"/>
          <a:srcRect l="16472" t="35547" r="54465" b="25130"/>
          <a:stretch/>
        </p:blipFill>
        <p:spPr bwMode="auto">
          <a:xfrm>
            <a:off x="5433204" y="2486409"/>
            <a:ext cx="3985117" cy="3047079"/>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pic>
        <p:nvPicPr>
          <p:cNvPr id="10" name="Picture 9"/>
          <p:cNvPicPr/>
          <p:nvPr/>
        </p:nvPicPr>
        <p:blipFill rotWithShape="1">
          <a:blip r:embed="rId3"/>
          <a:srcRect l="16179" t="51042" r="59444" b="19141"/>
          <a:stretch/>
        </p:blipFill>
        <p:spPr bwMode="auto">
          <a:xfrm>
            <a:off x="1358536" y="2486409"/>
            <a:ext cx="3918857" cy="3047079"/>
          </a:xfrm>
          <a:prstGeom prst="rect">
            <a:avLst/>
          </a:prstGeom>
          <a:ln>
            <a:solidFill>
              <a:schemeClr val="tx1"/>
            </a:solidFill>
          </a:ln>
          <a:effectLst>
            <a:glow rad="63500">
              <a:schemeClr val="accent1">
                <a:satMod val="175000"/>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42018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4109" y="1574405"/>
            <a:ext cx="8708757" cy="307777"/>
          </a:xfrm>
          <a:prstGeom prst="rect">
            <a:avLst/>
          </a:prstGeom>
        </p:spPr>
        <p:txBody>
          <a:bodyPr wrap="square">
            <a:spAutoFit/>
          </a:bodyPr>
          <a:lstStyle/>
          <a:p>
            <a:r>
              <a:rPr lang="en-US" sz="1400" dirty="0" err="1">
                <a:latin typeface="Trebuchet MS" panose="020B0603020202020204" pitchFamily="34" charset="0"/>
              </a:rPr>
              <a:t>movies_revenue</a:t>
            </a:r>
            <a:r>
              <a:rPr lang="en-US" sz="1400" dirty="0">
                <a:latin typeface="Trebuchet MS" panose="020B0603020202020204" pitchFamily="34" charset="0"/>
              </a:rPr>
              <a:t> = </a:t>
            </a:r>
            <a:r>
              <a:rPr lang="en-US" sz="1400" dirty="0" err="1">
                <a:latin typeface="Trebuchet MS" panose="020B0603020202020204" pitchFamily="34" charset="0"/>
              </a:rPr>
              <a:t>movies.groupby</a:t>
            </a:r>
            <a:r>
              <a:rPr lang="en-US" sz="1400" dirty="0">
                <a:latin typeface="Trebuchet MS" panose="020B0603020202020204" pitchFamily="34" charset="0"/>
              </a:rPr>
              <a:t>('Year')['Revenue'].sum()</a:t>
            </a:r>
          </a:p>
        </p:txBody>
      </p:sp>
      <p:sp>
        <p:nvSpPr>
          <p:cNvPr id="6" name="Rectangle 5"/>
          <p:cNvSpPr/>
          <p:nvPr/>
        </p:nvSpPr>
        <p:spPr>
          <a:xfrm>
            <a:off x="1254109" y="5663176"/>
            <a:ext cx="10527286" cy="338554"/>
          </a:xfrm>
          <a:prstGeom prst="rect">
            <a:avLst/>
          </a:prstGeom>
        </p:spPr>
        <p:txBody>
          <a:bodyPr wrap="square">
            <a:spAutoFit/>
          </a:bodyPr>
          <a:lstStyle/>
          <a:p>
            <a:r>
              <a:rPr lang="en-US" sz="1600" b="1" dirty="0" smtClean="0">
                <a:solidFill>
                  <a:srgbClr val="000000"/>
                </a:solidFill>
                <a:latin typeface="Trebuchet MS" panose="020B0603020202020204" pitchFamily="34" charset="0"/>
                <a:cs typeface="Arial" panose="020B0604020202020204" pitchFamily="34" charset="0"/>
              </a:rPr>
              <a:t>2016, </a:t>
            </a:r>
            <a:r>
              <a:rPr lang="en-US" sz="1600" dirty="0">
                <a:solidFill>
                  <a:srgbClr val="000000"/>
                </a:solidFill>
                <a:latin typeface="Trebuchet MS" panose="020B0603020202020204" pitchFamily="34" charset="0"/>
                <a:cs typeface="Arial" panose="020B0604020202020204" pitchFamily="34" charset="0"/>
              </a:rPr>
              <a:t> </a:t>
            </a:r>
            <a:r>
              <a:rPr lang="en-US" sz="1600" dirty="0" smtClean="0">
                <a:solidFill>
                  <a:srgbClr val="000000"/>
                </a:solidFill>
                <a:latin typeface="Trebuchet MS" panose="020B0603020202020204" pitchFamily="34" charset="0"/>
                <a:cs typeface="Arial" panose="020B0604020202020204" pitchFamily="34" charset="0"/>
              </a:rPr>
              <a:t>Year in which revenue generated  is high</a:t>
            </a:r>
            <a:endParaRPr lang="en-US" sz="1600" b="1" dirty="0">
              <a:solidFill>
                <a:srgbClr val="000000"/>
              </a:solidFill>
              <a:latin typeface="Trebuchet MS" panose="020B0603020202020204" pitchFamily="34" charset="0"/>
              <a:cs typeface="Arial" panose="020B0604020202020204" pitchFamily="34" charset="0"/>
            </a:endParaRPr>
          </a:p>
        </p:txBody>
      </p:sp>
      <p:sp>
        <p:nvSpPr>
          <p:cNvPr id="7" name="Title 1"/>
          <p:cNvSpPr txBox="1">
            <a:spLocks/>
          </p:cNvSpPr>
          <p:nvPr/>
        </p:nvSpPr>
        <p:spPr>
          <a:xfrm>
            <a:off x="1254109" y="1064171"/>
            <a:ext cx="8596668" cy="8795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smtClean="0">
                <a:solidFill>
                  <a:srgbClr val="002060"/>
                </a:solidFill>
                <a:latin typeface="Trebuchet MS" panose="020B0603020202020204" pitchFamily="34" charset="0"/>
              </a:rPr>
              <a:t>Which Year had higher revenue generated</a:t>
            </a:r>
            <a:endParaRPr lang="en-US" sz="3100" dirty="0">
              <a:solidFill>
                <a:srgbClr val="002060"/>
              </a:solidFill>
              <a:latin typeface="Trebuchet MS" panose="020B0603020202020204" pitchFamily="34" charset="0"/>
            </a:endParaRPr>
          </a:p>
        </p:txBody>
      </p:sp>
      <p:pic>
        <p:nvPicPr>
          <p:cNvPr id="2" name="Picture 1"/>
          <p:cNvPicPr>
            <a:picLocks noChangeAspect="1"/>
          </p:cNvPicPr>
          <p:nvPr/>
        </p:nvPicPr>
        <p:blipFill rotWithShape="1">
          <a:blip r:embed="rId2"/>
          <a:srcRect l="24633" t="25447" r="53581" b="45089"/>
          <a:stretch/>
        </p:blipFill>
        <p:spPr>
          <a:xfrm>
            <a:off x="1254108" y="2392416"/>
            <a:ext cx="3435458" cy="2597595"/>
          </a:xfrm>
          <a:prstGeom prst="rect">
            <a:avLst/>
          </a:prstGeom>
          <a:ln>
            <a:solidFill>
              <a:schemeClr val="tx1"/>
            </a:solidFill>
          </a:ln>
          <a:effectLst>
            <a:glow rad="63500">
              <a:schemeClr val="accent1">
                <a:satMod val="175000"/>
                <a:alpha val="40000"/>
              </a:schemeClr>
            </a:glow>
          </a:effectLst>
        </p:spPr>
      </p:pic>
      <p:pic>
        <p:nvPicPr>
          <p:cNvPr id="4" name="Picture 3"/>
          <p:cNvPicPr>
            <a:picLocks noChangeAspect="1"/>
          </p:cNvPicPr>
          <p:nvPr/>
        </p:nvPicPr>
        <p:blipFill rotWithShape="1">
          <a:blip r:embed="rId3"/>
          <a:srcRect l="23328" t="62971" r="48360" b="7742"/>
          <a:stretch/>
        </p:blipFill>
        <p:spPr>
          <a:xfrm>
            <a:off x="4833259" y="2392416"/>
            <a:ext cx="4101737" cy="2597595"/>
          </a:xfrm>
          <a:prstGeom prst="rect">
            <a:avLst/>
          </a:prstGeom>
          <a:ln>
            <a:solidFill>
              <a:schemeClr val="tx1"/>
            </a:solidFill>
          </a:ln>
          <a:effectLst>
            <a:glow rad="63500">
              <a:schemeClr val="accent1">
                <a:satMod val="175000"/>
                <a:alpha val="40000"/>
              </a:schemeClr>
            </a:glow>
          </a:effectLst>
        </p:spPr>
      </p:pic>
    </p:spTree>
    <p:extLst>
      <p:ext uri="{BB962C8B-B14F-4D97-AF65-F5344CB8AC3E}">
        <p14:creationId xmlns:p14="http://schemas.microsoft.com/office/powerpoint/2010/main" val="3115261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245</TotalTime>
  <Words>836</Words>
  <Application>Microsoft Office PowerPoint</Application>
  <PresentationFormat>Widescreen</PresentationFormat>
  <Paragraphs>81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Rounded MT Bold</vt:lpstr>
      <vt:lpstr>Calibri</vt:lpstr>
      <vt:lpstr>Trebuchet MS</vt:lpstr>
      <vt:lpstr>Wingdings</vt:lpstr>
      <vt:lpstr>Wingdings 3</vt:lpstr>
      <vt:lpstr>Facet</vt:lpstr>
      <vt:lpstr>PowerPoint Presentation</vt:lpstr>
      <vt:lpstr>PowerPoint Presentation</vt:lpstr>
      <vt:lpstr>Problem statement and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Yashoda Lakshmi Angadi</dc:creator>
  <cp:lastModifiedBy>Yashoda Lakshmi Angadi</cp:lastModifiedBy>
  <cp:revision>58</cp:revision>
  <dcterms:created xsi:type="dcterms:W3CDTF">2019-07-20T18:23:37Z</dcterms:created>
  <dcterms:modified xsi:type="dcterms:W3CDTF">2019-07-22T06:34:37Z</dcterms:modified>
</cp:coreProperties>
</file>